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57" r:id="rId3"/>
    <p:sldId id="356" r:id="rId4"/>
    <p:sldId id="358" r:id="rId5"/>
    <p:sldId id="359" r:id="rId6"/>
    <p:sldId id="364" r:id="rId7"/>
    <p:sldId id="360" r:id="rId8"/>
    <p:sldId id="362" r:id="rId9"/>
    <p:sldId id="355" r:id="rId10"/>
    <p:sldId id="354" r:id="rId11"/>
    <p:sldId id="29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19" autoAdjust="0"/>
    <p:restoredTop sz="94716" autoAdjust="0"/>
  </p:normalViewPr>
  <p:slideViewPr>
    <p:cSldViewPr>
      <p:cViewPr varScale="1">
        <p:scale>
          <a:sx n="63" d="100"/>
          <a:sy n="63" d="100"/>
        </p:scale>
        <p:origin x="-6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17.07.2012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08015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36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Начальные геометрические сведения</a:t>
            </a:r>
            <a:endParaRPr lang="ru-RU" sz="3600" b="1" i="1" u="sng" spc="3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36370" y="83664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995239" y="4221110"/>
            <a:ext cx="515359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en-US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Перпендикулярные прямые</a:t>
            </a:r>
            <a:endParaRPr lang="en-US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708085"/>
            <a:ext cx="86410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Один из смежных углов на 32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больше другого. Найдите величину каждого угла.</a:t>
            </a:r>
            <a:endParaRPr kumimoji="0" lang="ru-RU" sz="2400" b="1" i="1" u="none" strike="noStrike" cap="none" normalizeH="0" baseline="3000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"/>
          <p:cNvGrpSpPr/>
          <p:nvPr/>
        </p:nvGrpSpPr>
        <p:grpSpPr>
          <a:xfrm>
            <a:off x="0" y="1772816"/>
            <a:ext cx="3951906" cy="2179404"/>
            <a:chOff x="179512" y="1268760"/>
            <a:chExt cx="3951906" cy="21794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79512" y="2924944"/>
              <a:ext cx="367240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 flipH="1" flipV="1">
              <a:off x="2159732" y="1448780"/>
              <a:ext cx="1656184" cy="12961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79512" y="2924944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635896" y="1268760"/>
              <a:ext cx="4235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07904" y="2924944"/>
              <a:ext cx="4235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95736" y="2924944"/>
              <a:ext cx="4443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211960" y="162880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Дано: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004048" y="1628800"/>
            <a:ext cx="367240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 смежные,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= 32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1960" y="242088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Найти: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076056" y="2420888"/>
            <a:ext cx="2051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А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8080" y="2708900"/>
            <a:ext cx="177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1960" y="3212976"/>
            <a:ext cx="4179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 ВОС = </a:t>
            </a:r>
            <a:r>
              <a:rPr lang="ru-RU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х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, тогда  АОВ = 32+х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35896" y="3717032"/>
            <a:ext cx="522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свойству смежных углов составим уравнение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5896" y="4077072"/>
            <a:ext cx="20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+ (32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x) = 180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7904" y="4437112"/>
            <a:ext cx="1617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2x = 180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 - 32</a:t>
            </a:r>
          </a:p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2x = 148</a:t>
            </a:r>
          </a:p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x= 74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5373216"/>
            <a:ext cx="5001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Значит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 ВОС = 74, а   АОВ =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32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+74=106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580526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 АОВ = 106,  ВОС = 74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оформления задач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12-конечная звезда 25"/>
          <p:cNvSpPr/>
          <p:nvPr/>
        </p:nvSpPr>
        <p:spPr>
          <a:xfrm>
            <a:off x="8229600" y="5517290"/>
            <a:ext cx="914400" cy="914400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459" grpId="0"/>
      <p:bldP spid="14" grpId="0"/>
      <p:bldP spid="19460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90" y="1700760"/>
            <a:ext cx="8748580" cy="22467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Какие прямые называются перпендикулярными?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Назвать свойство перпендикулярных прямых.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 построить перпендикулярные прямые?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390" y="2479584"/>
            <a:ext cx="8748580" cy="181588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Повторить понятие перпендикулярные прямые;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Рассмотреть свойство перпендикулярных прямых;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Применять полученные знания при решении задач.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0494" y="0"/>
            <a:ext cx="3063018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  <a:endParaRPr lang="ru-RU" sz="4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41"/>
          <p:cNvGrpSpPr/>
          <p:nvPr/>
        </p:nvGrpSpPr>
        <p:grpSpPr>
          <a:xfrm>
            <a:off x="1009069" y="1274877"/>
            <a:ext cx="7310207" cy="2688385"/>
            <a:chOff x="1357290" y="428604"/>
            <a:chExt cx="7310207" cy="2688385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643042" y="428604"/>
              <a:ext cx="6429420" cy="23574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857356" y="642918"/>
              <a:ext cx="5786478" cy="2143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428728" y="2143116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57290" y="428604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14876" y="1714488"/>
              <a:ext cx="73129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86710" y="500042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72462" y="2285992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27480" y="4409881"/>
            <a:ext cx="7489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Образуют &lt; </a:t>
            </a:r>
            <a:r>
              <a:rPr lang="en-US" sz="40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BMA</a:t>
            </a:r>
            <a:r>
              <a:rPr lang="ru-RU" sz="40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&lt;</a:t>
            </a:r>
            <a:r>
              <a:rPr lang="en-US" sz="40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CME</a:t>
            </a:r>
            <a:r>
              <a:rPr lang="ru-RU" sz="40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вертикальные углы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3460" y="692620"/>
            <a:ext cx="748904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 , АС – </a:t>
            </a:r>
            <a:r>
              <a:rPr lang="ru-RU" sz="32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пересекающиеся  прямые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0494" y="0"/>
            <a:ext cx="3063018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  <a:endParaRPr lang="ru-RU" sz="4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460" y="692620"/>
            <a:ext cx="748904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, АЕ – </a:t>
            </a:r>
            <a:r>
              <a:rPr lang="ru-RU" sz="32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перпендикулярные прямые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1691600" y="1196690"/>
            <a:ext cx="4635360" cy="2961105"/>
            <a:chOff x="1691600" y="1196690"/>
            <a:chExt cx="4635360" cy="2961105"/>
          </a:xfrm>
        </p:grpSpPr>
        <p:grpSp>
          <p:nvGrpSpPr>
            <p:cNvPr id="6" name="Группа 41"/>
            <p:cNvGrpSpPr/>
            <p:nvPr/>
          </p:nvGrpSpPr>
          <p:grpSpPr>
            <a:xfrm>
              <a:off x="1691600" y="1196690"/>
              <a:ext cx="4635360" cy="2961105"/>
              <a:chOff x="2039821" y="350417"/>
              <a:chExt cx="4635360" cy="2961105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183841" y="1862627"/>
                <a:ext cx="4320600" cy="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4200121" y="422428"/>
                <a:ext cx="0" cy="273637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2039821" y="1718607"/>
                <a:ext cx="4587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32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696051" y="350417"/>
                <a:ext cx="4587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32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80021" y="1214537"/>
                <a:ext cx="55015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М</a:t>
                </a:r>
                <a:endParaRPr lang="ru-RU" sz="32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768061" y="2726747"/>
                <a:ext cx="4587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32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216401" y="1718607"/>
                <a:ext cx="4587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lang="ru-RU" sz="32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459852" y="2564880"/>
              <a:ext cx="5357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∟</a:t>
              </a:r>
              <a:endParaRPr lang="ru-RU" sz="2800" b="1" i="1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79390" y="4077090"/>
            <a:ext cx="79211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 прямые называются </a:t>
            </a:r>
            <a:r>
              <a:rPr lang="ru-RU" sz="28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перпендикулярными</a:t>
            </a:r>
            <a:r>
              <a:rPr lang="ru-RU" sz="28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если при пересечении они образуют </a:t>
            </a:r>
            <a:r>
              <a:rPr lang="ru-RU" sz="28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четыре прямых угла. </a:t>
            </a:r>
          </a:p>
        </p:txBody>
      </p:sp>
      <p:sp>
        <p:nvSpPr>
          <p:cNvPr id="23" name="TextBox 22"/>
          <p:cNvSpPr txBox="1"/>
          <p:nvPr/>
        </p:nvSpPr>
        <p:spPr>
          <a:xfrm rot="5400000">
            <a:off x="3465126" y="2337684"/>
            <a:ext cx="535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∟</a:t>
            </a:r>
            <a:endParaRPr lang="ru-RU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0800000">
            <a:off x="3701056" y="2342026"/>
            <a:ext cx="535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∟</a:t>
            </a:r>
            <a:endParaRPr lang="ru-RU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3701628" y="2571133"/>
            <a:ext cx="535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∟</a:t>
            </a:r>
            <a:endParaRPr lang="ru-RU" sz="2800" b="1" i="1" dirty="0" smtClean="0">
              <a:solidFill>
                <a:srgbClr val="FF0000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395420" y="5445280"/>
            <a:ext cx="7489040" cy="584775"/>
            <a:chOff x="395420" y="5445280"/>
            <a:chExt cx="7489040" cy="584775"/>
          </a:xfrm>
        </p:grpSpPr>
        <p:sp>
          <p:nvSpPr>
            <p:cNvPr id="26" name="TextBox 25"/>
            <p:cNvSpPr txBox="1"/>
            <p:nvPr/>
          </p:nvSpPr>
          <p:spPr>
            <a:xfrm>
              <a:off x="395420" y="5445280"/>
              <a:ext cx="7489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200" b="1" i="1" spc="50" dirty="0" smtClean="0">
                  <a:ln w="11430"/>
                  <a:solidFill>
                    <a:srgbClr val="FF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Пишут:</a:t>
              </a:r>
              <a:r>
                <a:rPr lang="en-US" sz="3200" b="1" i="1" spc="50" dirty="0" smtClean="0">
                  <a:ln w="11430"/>
                  <a:solidFill>
                    <a:schemeClr val="accent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B</a:t>
              </a:r>
              <a:r>
                <a:rPr lang="ru-RU" sz="3200" b="1" i="1" spc="50" dirty="0" smtClean="0">
                  <a:ln w="11430"/>
                  <a:solidFill>
                    <a:schemeClr val="accent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   АЕ </a:t>
              </a:r>
              <a:endParaRPr lang="ru-RU" sz="32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7" name="Объект 26"/>
            <p:cNvGraphicFramePr>
              <a:graphicFrameLocks noChangeAspect="1"/>
            </p:cNvGraphicFramePr>
            <p:nvPr/>
          </p:nvGraphicFramePr>
          <p:xfrm>
            <a:off x="4746500" y="5449470"/>
            <a:ext cx="360050" cy="540075"/>
          </p:xfrm>
          <a:graphic>
            <a:graphicData uri="http://schemas.openxmlformats.org/presentationml/2006/ole">
              <p:oleObj spid="_x0000_s1026" name="Формула" r:id="rId3" imgW="126720" imgH="15228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 rot="10800000" flipH="1">
            <a:off x="1475656" y="4297348"/>
            <a:ext cx="4896544" cy="84833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0"/>
          <p:cNvGrpSpPr>
            <a:grpSpLocks/>
          </p:cNvGrpSpPr>
          <p:nvPr/>
        </p:nvGrpSpPr>
        <p:grpSpPr bwMode="auto">
          <a:xfrm rot="1051847" flipH="1">
            <a:off x="1410" y="2949620"/>
            <a:ext cx="1903413" cy="1979613"/>
            <a:chOff x="519" y="587"/>
            <a:chExt cx="951" cy="1168"/>
          </a:xfrm>
        </p:grpSpPr>
        <p:sp>
          <p:nvSpPr>
            <p:cNvPr id="5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43"/>
          <p:cNvGrpSpPr>
            <a:grpSpLocks/>
          </p:cNvGrpSpPr>
          <p:nvPr/>
        </p:nvGrpSpPr>
        <p:grpSpPr bwMode="auto">
          <a:xfrm rot="21012661">
            <a:off x="1125637" y="4714123"/>
            <a:ext cx="6264275" cy="631825"/>
            <a:chOff x="249" y="3747"/>
            <a:chExt cx="3946" cy="398"/>
          </a:xfrm>
        </p:grpSpPr>
        <p:sp>
          <p:nvSpPr>
            <p:cNvPr id="12" name="Freeform 344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" name="Oval 345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346"/>
            <p:cNvSpPr txBox="1">
              <a:spLocks noChangeArrowheads="1"/>
            </p:cNvSpPr>
            <p:nvPr/>
          </p:nvSpPr>
          <p:spPr bwMode="auto">
            <a:xfrm rot="10800000">
              <a:off x="293" y="3747"/>
              <a:ext cx="390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8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8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8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8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8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8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endParaRPr lang="ru-RU" sz="9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xt Box 347"/>
            <p:cNvSpPr txBox="1">
              <a:spLocks noChangeArrowheads="1"/>
            </p:cNvSpPr>
            <p:nvPr/>
          </p:nvSpPr>
          <p:spPr bwMode="auto">
            <a:xfrm>
              <a:off x="249" y="3883"/>
              <a:ext cx="3903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9       10      11      12       13      14      15      16   </a:t>
              </a:r>
              <a:endParaRPr lang="ru-RU" sz="90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19672" y="4581128"/>
            <a:ext cx="40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16212" y="4020830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30" name="Прямоугольный треугольник 29"/>
          <p:cNvSpPr/>
          <p:nvPr/>
        </p:nvSpPr>
        <p:spPr>
          <a:xfrm rot="21001638">
            <a:off x="4086802" y="2307179"/>
            <a:ext cx="3024420" cy="2016280"/>
          </a:xfrm>
          <a:prstGeom prst="rtTriangle">
            <a:avLst/>
          </a:prstGeom>
          <a:noFill/>
          <a:ln w="209550" cap="sq">
            <a:solidFill>
              <a:schemeClr val="accent6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 rot="1051847" flipH="1">
            <a:off x="1945545" y="-650900"/>
            <a:ext cx="1903413" cy="1979613"/>
            <a:chOff x="519" y="587"/>
            <a:chExt cx="951" cy="1168"/>
          </a:xfrm>
        </p:grpSpPr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>
            <a:off x="3491850" y="1112072"/>
            <a:ext cx="656420" cy="354109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20830877">
            <a:off x="3681428" y="1025268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20931788">
            <a:off x="4180750" y="4111477"/>
            <a:ext cx="40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7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Построение перпендикулярных прямых</a:t>
            </a:r>
            <a:br>
              <a:rPr kumimoji="0" lang="ru-RU" sz="4400" b="1" i="1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1" i="1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95420" y="5441090"/>
            <a:ext cx="7489040" cy="588965"/>
            <a:chOff x="395420" y="5441090"/>
            <a:chExt cx="7489040" cy="588965"/>
          </a:xfrm>
        </p:grpSpPr>
        <p:sp>
          <p:nvSpPr>
            <p:cNvPr id="44" name="TextBox 43"/>
            <p:cNvSpPr txBox="1"/>
            <p:nvPr/>
          </p:nvSpPr>
          <p:spPr>
            <a:xfrm>
              <a:off x="395420" y="5445280"/>
              <a:ext cx="7489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3200" b="1" i="1" spc="50" dirty="0" smtClean="0">
                  <a:ln w="11430"/>
                  <a:solidFill>
                    <a:schemeClr val="accent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200" b="1" i="1" spc="50" dirty="0" smtClean="0">
                  <a:ln w="11430"/>
                  <a:solidFill>
                    <a:schemeClr val="accent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АВ    МО </a:t>
              </a:r>
              <a:endParaRPr lang="ru-RU" sz="32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5" name="Объект 44"/>
            <p:cNvGraphicFramePr>
              <a:graphicFrameLocks noChangeAspect="1"/>
            </p:cNvGraphicFramePr>
            <p:nvPr/>
          </p:nvGraphicFramePr>
          <p:xfrm>
            <a:off x="3965440" y="5441090"/>
            <a:ext cx="360050" cy="540075"/>
          </p:xfrm>
          <a:graphic>
            <a:graphicData uri="http://schemas.openxmlformats.org/presentationml/2006/ole">
              <p:oleObj spid="_x0000_s35842" name="Формула" r:id="rId4" imgW="126720" imgH="15228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5375 -0.12686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0.07292 0.4402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22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30" grpId="0" animBg="1"/>
      <p:bldP spid="30" grpId="1" animBg="1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8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Свойство перпендикулярных прямых</a:t>
            </a:r>
            <a:br>
              <a:rPr kumimoji="0" lang="ru-RU" sz="4400" b="1" i="1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1" i="1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560" y="4221110"/>
            <a:ext cx="6469976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 прямые перпендикулярны</a:t>
            </a:r>
          </a:p>
          <a:p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третьей не пересекаются</a:t>
            </a:r>
            <a:endParaRPr lang="en-US" sz="36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(такие прямые параллельны).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835620" y="1196690"/>
            <a:ext cx="4320600" cy="2961105"/>
            <a:chOff x="1835620" y="1196690"/>
            <a:chExt cx="4320600" cy="2961105"/>
          </a:xfrm>
        </p:grpSpPr>
        <p:grpSp>
          <p:nvGrpSpPr>
            <p:cNvPr id="8" name="Группа 41"/>
            <p:cNvGrpSpPr/>
            <p:nvPr/>
          </p:nvGrpSpPr>
          <p:grpSpPr>
            <a:xfrm>
              <a:off x="1835620" y="1196690"/>
              <a:ext cx="4320600" cy="2961105"/>
              <a:chOff x="2183841" y="350417"/>
              <a:chExt cx="4320600" cy="2961105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2183841" y="1862627"/>
                <a:ext cx="4320600" cy="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4200121" y="422428"/>
                <a:ext cx="0" cy="273637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5208261" y="1286547"/>
                <a:ext cx="4812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endParaRPr lang="ru-RU" sz="32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696051" y="350417"/>
                <a:ext cx="4587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32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696051" y="1358557"/>
                <a:ext cx="43473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ru-RU" sz="32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24041" y="2726747"/>
                <a:ext cx="62228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3200" b="1" i="1" dirty="0" smtClean="0">
                    <a:solidFill>
                      <a:schemeClr val="tx2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₁</a:t>
                </a:r>
                <a:endParaRPr lang="ru-RU" sz="32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80271" y="350417"/>
                <a:ext cx="4587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32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 rot="10800000">
              <a:off x="3713818" y="2331350"/>
              <a:ext cx="5357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∟</a:t>
              </a:r>
              <a:endParaRPr lang="ru-RU" sz="2800" b="1" i="1" dirty="0" smtClean="0">
                <a:solidFill>
                  <a:srgbClr val="FF0000"/>
                </a:solidFill>
              </a:endParaRPr>
            </a:p>
          </p:txBody>
        </p:sp>
      </p:grpSp>
      <p:cxnSp>
        <p:nvCxnSpPr>
          <p:cNvPr id="17" name="Прямая соединительная линия 16"/>
          <p:cNvCxnSpPr/>
          <p:nvPr/>
        </p:nvCxnSpPr>
        <p:spPr>
          <a:xfrm flipV="1">
            <a:off x="4860040" y="1268700"/>
            <a:ext cx="0" cy="27363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88030" y="3573020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3707566" y="2569922"/>
            <a:ext cx="535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∟</a:t>
            </a:r>
            <a:endParaRPr lang="ru-RU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930" y="227684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7930" y="27089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784854" y="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225908" y="1772770"/>
            <a:ext cx="4046425" cy="3453626"/>
            <a:chOff x="3610378" y="1340710"/>
            <a:chExt cx="4046425" cy="3453626"/>
          </a:xfrm>
        </p:grpSpPr>
        <p:grpSp>
          <p:nvGrpSpPr>
            <p:cNvPr id="11" name="Группа 10"/>
            <p:cNvGrpSpPr/>
            <p:nvPr/>
          </p:nvGrpSpPr>
          <p:grpSpPr>
            <a:xfrm rot="20321720">
              <a:off x="3610378" y="1540193"/>
              <a:ext cx="3528490" cy="3254143"/>
              <a:chOff x="899490" y="1471037"/>
              <a:chExt cx="3528490" cy="3254143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 rot="1278280">
                <a:off x="2793049" y="1471037"/>
                <a:ext cx="702938" cy="1872517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flipH="1" flipV="1">
                <a:off x="3131800" y="3415650"/>
                <a:ext cx="1296180" cy="130953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 flipH="1">
                <a:off x="899490" y="3429000"/>
                <a:ext cx="2223930" cy="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3851900" y="1340710"/>
              <a:ext cx="3804903" cy="2734621"/>
              <a:chOff x="3851900" y="1340710"/>
              <a:chExt cx="3804903" cy="2734621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7164360" y="335699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36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788030" y="134071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36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851900" y="342900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36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3916922">
                <a:off x="5386380" y="2844137"/>
                <a:ext cx="6864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i="1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∟</a:t>
                </a:r>
                <a:endParaRPr lang="ru-RU" sz="4000" b="1" i="1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868180" y="2852920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3600" b="1" i="1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323410" y="620610"/>
            <a:ext cx="85691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Два тупых угла имеют общую сторону, а две  другие стороны  взаимно перпендикулярны. Найдите величину тупого угла, если известно, что тупые углы равны.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508130" y="1628750"/>
            <a:ext cx="1566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3779890" y="2413337"/>
            <a:ext cx="4752612" cy="1015663"/>
            <a:chOff x="2843808" y="2286708"/>
            <a:chExt cx="6300192" cy="1015663"/>
          </a:xfrm>
        </p:grpSpPr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2843808" y="2286708"/>
              <a:ext cx="630019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457200" marR="0" lvl="0" indent="-45720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AutoNum type="arabicPeriod"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</a:t>
              </a: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АОВ</a:t>
              </a:r>
              <a:r>
                <a:rPr kumimoji="0" lang="ru-RU" sz="2400" b="1" i="1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</a:t>
              </a: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АОС</a:t>
              </a:r>
              <a:r>
                <a:rPr kumimoji="0" lang="ru-RU" sz="2400" b="1" i="1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– по условию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.</a:t>
              </a:r>
            </a:p>
            <a:p>
              <a:pPr marL="457200" lvl="0" indent="-457200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0" lang="ru-RU" sz="2400" b="1" i="1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ВО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ВС, значит 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ВОС  = 90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rPr>
                <a:t>°.</a:t>
              </a:r>
              <a:endPara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/>
          </p:nvGraphicFramePr>
          <p:xfrm>
            <a:off x="3598763" y="2883916"/>
            <a:ext cx="233557" cy="350335"/>
          </p:xfrm>
          <a:graphic>
            <a:graphicData uri="http://schemas.openxmlformats.org/presentationml/2006/ole">
              <p:oleObj spid="_x0000_s36866" name="Формула" r:id="rId3" imgW="126720" imgH="152280" progId="Equation.3">
                <p:embed/>
              </p:oleObj>
            </a:graphicData>
          </a:graphic>
        </p:graphicFrame>
      </p:grp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3995920" y="4653170"/>
            <a:ext cx="475261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AutoNum type="arabicPeriod" startAt="2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2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АОВ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=360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° - 90° = 270°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АОВ = 270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° : 2 = 135°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323410" y="5877340"/>
            <a:ext cx="34918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135</a:t>
            </a:r>
            <a:r>
              <a:rPr kumimoji="0" lang="ru-RU" sz="28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3142850" y="1685520"/>
            <a:ext cx="458780" cy="2009461"/>
            <a:chOff x="3851900" y="2852920"/>
            <a:chExt cx="458780" cy="2009461"/>
          </a:xfrm>
        </p:grpSpPr>
        <p:sp>
          <p:nvSpPr>
            <p:cNvPr id="37" name="Line 41"/>
            <p:cNvSpPr>
              <a:spLocks noChangeShapeType="1"/>
            </p:cNvSpPr>
            <p:nvPr/>
          </p:nvSpPr>
          <p:spPr bwMode="auto">
            <a:xfrm flipV="1">
              <a:off x="3851900" y="2977509"/>
              <a:ext cx="0" cy="1884872"/>
            </a:xfrm>
            <a:prstGeom prst="lin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851900" y="2852920"/>
              <a:ext cx="45878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200" b="1" i="1" dirty="0" smtClean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32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251400" y="1772770"/>
            <a:ext cx="5832475" cy="2457035"/>
            <a:chOff x="929970" y="2996940"/>
            <a:chExt cx="5832475" cy="2457035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929970" y="2996940"/>
              <a:ext cx="5832475" cy="2457035"/>
              <a:chOff x="971500" y="3068950"/>
              <a:chExt cx="5832475" cy="2457035"/>
            </a:xfrm>
          </p:grpSpPr>
          <p:sp>
            <p:nvSpPr>
              <p:cNvPr id="40" name="Line 41"/>
              <p:cNvSpPr>
                <a:spLocks noChangeShapeType="1"/>
              </p:cNvSpPr>
              <p:nvPr/>
            </p:nvSpPr>
            <p:spPr bwMode="auto">
              <a:xfrm flipH="1" flipV="1">
                <a:off x="2627730" y="3356990"/>
                <a:ext cx="1224170" cy="158421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" name="Группа 4"/>
              <p:cNvGrpSpPr/>
              <p:nvPr/>
            </p:nvGrpSpPr>
            <p:grpSpPr>
              <a:xfrm>
                <a:off x="971500" y="3068950"/>
                <a:ext cx="5832475" cy="2457035"/>
                <a:chOff x="1619590" y="1484730"/>
                <a:chExt cx="5832475" cy="2457035"/>
              </a:xfrm>
            </p:grpSpPr>
            <p:sp>
              <p:nvSpPr>
                <p:cNvPr id="6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4529471" y="1772770"/>
                  <a:ext cx="1194689" cy="1596832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619590" y="3356991"/>
                  <a:ext cx="5832475" cy="53975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8" name="Группа 27"/>
                <p:cNvGrpSpPr/>
                <p:nvPr/>
              </p:nvGrpSpPr>
              <p:grpSpPr>
                <a:xfrm>
                  <a:off x="4283960" y="3306369"/>
                  <a:ext cx="481222" cy="635396"/>
                  <a:chOff x="1143000" y="1966466"/>
                  <a:chExt cx="481222" cy="635396"/>
                </a:xfrm>
              </p:grpSpPr>
              <p:sp>
                <p:nvSpPr>
                  <p:cNvPr id="18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292690" y="1966466"/>
                    <a:ext cx="152400" cy="152400"/>
                  </a:xfrm>
                  <a:prstGeom prst="ellipse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9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43000" y="2017087"/>
                    <a:ext cx="481222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200" b="1" i="1" dirty="0" smtClean="0">
                        <a:latin typeface="Times New Roman" pitchFamily="18" charset="0"/>
                        <a:cs typeface="Times New Roman" pitchFamily="18" charset="0"/>
                      </a:rPr>
                      <a:t>O</a:t>
                    </a:r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6300240" y="1484730"/>
                  <a:ext cx="458780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i="1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sz="3200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907630" y="3284980"/>
                  <a:ext cx="481222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i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3200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6804310" y="3339915"/>
                  <a:ext cx="458780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i="1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sz="3200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6" name="Прямоугольник 35"/>
            <p:cNvSpPr/>
            <p:nvPr/>
          </p:nvSpPr>
          <p:spPr>
            <a:xfrm>
              <a:off x="1763610" y="2996940"/>
              <a:ext cx="45878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2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3784854" y="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3410" y="620610"/>
            <a:ext cx="85691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 вершины развернутого угла проведены два луча, которые делят его на три равные части. Докажем, что биссектриса среднего угла перпендикулярна  сторонам развернутого угла.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563860" y="4149100"/>
            <a:ext cx="1566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395420" y="4509150"/>
            <a:ext cx="84251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АОВ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ОС =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COD = 180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°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3 = 60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по условию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ОК – биссектриса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ВОС, тогда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СОК = 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ВОК = 30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°.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467430" y="5517290"/>
            <a:ext cx="84251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 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DOK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60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+ 30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° = 90°,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АОК 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° + 30° = 90°, т. е.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1763610" y="5847735"/>
            <a:ext cx="4752612" cy="461665"/>
            <a:chOff x="1763610" y="6119336"/>
            <a:chExt cx="4752612" cy="461665"/>
          </a:xfrm>
        </p:grpSpPr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1763610" y="6119336"/>
              <a:ext cx="47526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457200" lvl="0" indent="-457200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ОК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ОА, ОК      </a:t>
              </a:r>
              <a:r>
                <a:rPr lang="en-US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OD</a:t>
              </a:r>
              <a:endPara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aphicFrame>
          <p:nvGraphicFramePr>
            <p:cNvPr id="56" name="Объект 55"/>
            <p:cNvGraphicFramePr>
              <a:graphicFrameLocks noChangeAspect="1"/>
            </p:cNvGraphicFramePr>
            <p:nvPr/>
          </p:nvGraphicFramePr>
          <p:xfrm>
            <a:off x="2400650" y="6139090"/>
            <a:ext cx="176186" cy="350335"/>
          </p:xfrm>
          <a:graphic>
            <a:graphicData uri="http://schemas.openxmlformats.org/presentationml/2006/ole">
              <p:oleObj spid="_x0000_s37892" name="Формула" r:id="rId3" imgW="126720" imgH="152280" progId="Equation.3">
                <p:embed/>
              </p:oleObj>
            </a:graphicData>
          </a:graphic>
        </p:graphicFrame>
        <p:graphicFrame>
          <p:nvGraphicFramePr>
            <p:cNvPr id="57" name="Объект 56"/>
            <p:cNvGraphicFramePr>
              <a:graphicFrameLocks noChangeAspect="1"/>
            </p:cNvGraphicFramePr>
            <p:nvPr/>
          </p:nvGraphicFramePr>
          <p:xfrm>
            <a:off x="3779890" y="6165380"/>
            <a:ext cx="176186" cy="350335"/>
          </p:xfrm>
          <a:graphic>
            <a:graphicData uri="http://schemas.openxmlformats.org/presentationml/2006/ole">
              <p:oleObj spid="_x0000_s37893" name="Формула" r:id="rId4" imgW="126720" imgH="15228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оформления задач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692620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пересечении двух прямых образовалось четыре угла. Один из них равен 43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Найдите величины остальных углов.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79512" y="1844824"/>
            <a:ext cx="2771775" cy="3279776"/>
            <a:chOff x="0" y="1480"/>
            <a:chExt cx="1726" cy="2066"/>
          </a:xfrm>
        </p:grpSpPr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>
              <a:off x="158" y="1480"/>
              <a:ext cx="1044" cy="195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 flipH="1">
              <a:off x="158" y="1525"/>
              <a:ext cx="908" cy="181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0" y="1752"/>
              <a:ext cx="29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 flipV="1">
              <a:off x="567" y="2610"/>
              <a:ext cx="18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O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1156" y="1570"/>
              <a:ext cx="2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249" y="3203"/>
              <a:ext cx="2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P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1292" y="3294"/>
              <a:ext cx="4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5" name="Arc 11"/>
            <p:cNvSpPr>
              <a:spLocks/>
            </p:cNvSpPr>
            <p:nvPr/>
          </p:nvSpPr>
          <p:spPr bwMode="auto">
            <a:xfrm>
              <a:off x="521" y="2160"/>
              <a:ext cx="182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431" y="1888"/>
              <a:ext cx="45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43 </a:t>
              </a:r>
              <a:r>
                <a:rPr kumimoji="0" lang="ru-RU" sz="2000" b="1" i="1" u="none" strike="noStrike" cap="none" normalizeH="0" baseline="3000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131840" y="1916832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Дано: 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1916832"/>
            <a:ext cx="1680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PF ∩ MK = O</a:t>
            </a:r>
          </a:p>
          <a:p>
            <a:r>
              <a:rPr lang="en-US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 MOF = 43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2636912"/>
            <a:ext cx="1144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Найти: 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7984" y="2636912"/>
            <a:ext cx="2806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 </a:t>
            </a:r>
            <a:r>
              <a:rPr lang="en-US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FOK,  KOP,  MOP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6020" y="2996940"/>
            <a:ext cx="1321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2555720" y="3356990"/>
            <a:ext cx="63001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и 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KOP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вертикальные,  значит, по свойству вертикальных углов,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KOP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KOP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43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915816" y="4239235"/>
            <a:ext cx="597666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 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180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так как они смежные.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Отсюда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180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- 43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137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519014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3. 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и 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POM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вертикальные, значит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POM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POM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=137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563047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137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43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137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12-конечная звезда 22"/>
          <p:cNvSpPr/>
          <p:nvPr/>
        </p:nvSpPr>
        <p:spPr>
          <a:xfrm>
            <a:off x="8028480" y="5661310"/>
            <a:ext cx="914400" cy="914400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17.07.2012</a:t>
            </a:r>
            <a:endParaRPr lang="ru-RU" dirty="0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6637" grpId="0"/>
      <p:bldP spid="26638" grpId="0"/>
      <p:bldP spid="26639" grpId="0"/>
      <p:bldP spid="2664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11515</TotalTime>
  <Words>652</Words>
  <Application>Microsoft Office PowerPoint</Application>
  <PresentationFormat>Экран (4:3)</PresentationFormat>
  <Paragraphs>157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Пример оформления задач</vt:lpstr>
      <vt:lpstr>Пример оформления задач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Кравченко</cp:lastModifiedBy>
  <cp:revision>1313</cp:revision>
  <dcterms:created xsi:type="dcterms:W3CDTF">2011-06-18T13:01:16Z</dcterms:created>
  <dcterms:modified xsi:type="dcterms:W3CDTF">2012-07-17T17:41:16Z</dcterms:modified>
</cp:coreProperties>
</file>