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4" r:id="rId8"/>
    <p:sldId id="258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3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07" autoAdjust="0"/>
  </p:normalViewPr>
  <p:slideViewPr>
    <p:cSldViewPr>
      <p:cViewPr varScale="1">
        <p:scale>
          <a:sx n="86" d="100"/>
          <a:sy n="86" d="100"/>
        </p:scale>
        <p:origin x="-6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F55E-4119-4468-B9AC-DBF661BECB20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96BD7-11E7-461A-8564-A06B853EDE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6%D0%BD%D0%B0%D1%8F_%D0%90%D0%BC%D0%B5%D1%80%D0%B8%D0%BA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gif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Океаны</a:t>
            </a:r>
            <a:endParaRPr lang="ru-RU" sz="5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Атлантический океан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Площадь: 91,56 миллионов кв. км.</a:t>
            </a:r>
          </a:p>
          <a:p>
            <a:r>
              <a:rPr lang="ru-RU" dirty="0" smtClean="0"/>
              <a:t>Средняя глубина: 3 600 м.</a:t>
            </a:r>
          </a:p>
          <a:p>
            <a:r>
              <a:rPr lang="ru-RU" dirty="0" smtClean="0"/>
              <a:t>Наибольшая глубина: 8 742 м (желоб Пуэрто-Рико). </a:t>
            </a:r>
          </a:p>
          <a:p>
            <a:r>
              <a:rPr lang="ru-RU" dirty="0" smtClean="0"/>
              <a:t>Соленость: 34—37,3 ‰.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258072" cy="9175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Обитатели: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76593313_279e87787ca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448" y="4714836"/>
            <a:ext cx="2857552" cy="2143164"/>
          </a:xfrm>
          <a:prstGeom prst="rect">
            <a:avLst/>
          </a:prstGeom>
        </p:spPr>
      </p:pic>
      <p:pic>
        <p:nvPicPr>
          <p:cNvPr id="6" name="Рисунок 5" descr="1258012051_0_7fca_90813b56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4435"/>
            <a:ext cx="4055424" cy="3553565"/>
          </a:xfrm>
          <a:prstGeom prst="rect">
            <a:avLst/>
          </a:prstGeom>
        </p:spPr>
      </p:pic>
      <p:pic>
        <p:nvPicPr>
          <p:cNvPr id="8" name="Рисунок 7" descr="credi_bezmolvnoj_suety_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71612"/>
            <a:ext cx="3810000" cy="2133600"/>
          </a:xfrm>
          <a:prstGeom prst="rect">
            <a:avLst/>
          </a:prstGeom>
        </p:spPr>
      </p:pic>
      <p:pic>
        <p:nvPicPr>
          <p:cNvPr id="9" name="Рисунок 8" descr="imagesakv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00298" cy="1785926"/>
          </a:xfrm>
          <a:prstGeom prst="rect">
            <a:avLst/>
          </a:prstGeom>
        </p:spPr>
      </p:pic>
      <p:pic>
        <p:nvPicPr>
          <p:cNvPr id="10" name="Рисунок 9" descr="post-243-094618100 1289589456_thum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13974" y="0"/>
            <a:ext cx="3230026" cy="2000240"/>
          </a:xfrm>
          <a:prstGeom prst="rect">
            <a:avLst/>
          </a:prstGeom>
        </p:spPr>
      </p:pic>
      <p:pic>
        <p:nvPicPr>
          <p:cNvPr id="7" name="Рисунок 6" descr="1324161349_underwater_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4489448"/>
            <a:ext cx="3592116" cy="2368552"/>
          </a:xfrm>
          <a:prstGeom prst="rect">
            <a:avLst/>
          </a:prstGeom>
        </p:spPr>
      </p:pic>
      <p:pic>
        <p:nvPicPr>
          <p:cNvPr id="12" name="Рисунок 11" descr="0_4c138_41d1969c_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5886" y="4572008"/>
            <a:ext cx="3068114" cy="2285992"/>
          </a:xfrm>
          <a:prstGeom prst="rect">
            <a:avLst/>
          </a:prstGeom>
        </p:spPr>
      </p:pic>
      <p:pic>
        <p:nvPicPr>
          <p:cNvPr id="4" name="Содержимое 3" descr="162669_300458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225634" y="2000240"/>
            <a:ext cx="3918366" cy="2571768"/>
          </a:xfrm>
        </p:spPr>
      </p:pic>
      <p:pic>
        <p:nvPicPr>
          <p:cNvPr id="11" name="Рисунок 10" descr="iStock_000003302332Smal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7422" y="1571612"/>
            <a:ext cx="3571900" cy="29365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dc0dc22c4c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888999" cy="3929067"/>
          </a:xfrm>
        </p:spPr>
      </p:pic>
      <p:pic>
        <p:nvPicPr>
          <p:cNvPr id="5" name="Рисунок 4" descr="6e74d6d62e43a307aa5aec23d35b240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738562"/>
            <a:ext cx="4857752" cy="3119438"/>
          </a:xfrm>
          <a:prstGeom prst="rect">
            <a:avLst/>
          </a:prstGeom>
        </p:spPr>
      </p:pic>
      <p:pic>
        <p:nvPicPr>
          <p:cNvPr id="6" name="Рисунок 5" descr="1287697584_atlanticheski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0"/>
            <a:ext cx="3643306" cy="3781410"/>
          </a:xfrm>
          <a:prstGeom prst="rect">
            <a:avLst/>
          </a:prstGeom>
        </p:spPr>
      </p:pic>
      <p:pic>
        <p:nvPicPr>
          <p:cNvPr id="7" name="Рисунок 6" descr="t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28311"/>
            <a:ext cx="4286248" cy="2929689"/>
          </a:xfrm>
          <a:prstGeom prst="rect">
            <a:avLst/>
          </a:prstGeom>
        </p:spPr>
      </p:pic>
      <p:pic>
        <p:nvPicPr>
          <p:cNvPr id="8" name="Рисунок 7" descr="00001977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3174" y="3000372"/>
            <a:ext cx="3534269" cy="235028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8229600" cy="1143000"/>
          </a:xfrm>
        </p:spPr>
        <p:txBody>
          <a:bodyPr/>
          <a:lstStyle/>
          <a:p>
            <a:r>
              <a:rPr lang="ru-RU" b="1" dirty="0" smtClean="0"/>
              <a:t>Индийский океан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2471726" cy="233997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/>
              <a:t>  Индийский океан</a:t>
            </a:r>
            <a:r>
              <a:rPr lang="ru-RU" sz="3600" dirty="0" smtClean="0"/>
              <a:t> — третий по размеру океан Земли, покрывающий около 20 % её водной поверхности</a:t>
            </a:r>
            <a:r>
              <a:rPr lang="ru-RU" dirty="0" smtClean="0"/>
              <a:t>. Индийский океан с севера ограничен Евразией, с запада – восточным побережьем Африки, с востока – западным побережьем Океании и Австралии, с юга – водами Южного моря.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Индийский океан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Площадь: 74,7 миллиона кв. км.</a:t>
            </a:r>
          </a:p>
          <a:p>
            <a:r>
              <a:rPr lang="ru-RU" dirty="0" smtClean="0"/>
              <a:t>Средняя глубина: 3 967 м.</a:t>
            </a:r>
          </a:p>
          <a:p>
            <a:r>
              <a:rPr lang="ru-RU" dirty="0" smtClean="0"/>
              <a:t>Наибольшая глубина: 7729 м (Зондский, или Яванский, желоб).</a:t>
            </a:r>
          </a:p>
          <a:p>
            <a:r>
              <a:rPr lang="ru-RU" dirty="0" smtClean="0"/>
              <a:t>Соленость: от 30 ‰ до 37 ‰.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Обитатели: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0"/>
            <a:ext cx="3214678" cy="1823089"/>
          </a:xfrm>
          <a:prstGeom prst="rect">
            <a:avLst/>
          </a:prstGeom>
        </p:spPr>
      </p:pic>
      <p:pic>
        <p:nvPicPr>
          <p:cNvPr id="4" name="Содержимое 3" descr="0_6be3e_e31d5d2e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1785926"/>
            <a:ext cx="3214678" cy="2786082"/>
          </a:xfr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4418" y="4572008"/>
            <a:ext cx="3449582" cy="2285992"/>
          </a:xfrm>
          <a:prstGeom prst="rect">
            <a:avLst/>
          </a:prstGeom>
        </p:spPr>
      </p:pic>
      <p:pic>
        <p:nvPicPr>
          <p:cNvPr id="7" name="Рисунок 6" descr="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4552000"/>
            <a:ext cx="3958798" cy="2306000"/>
          </a:xfrm>
          <a:prstGeom prst="rect">
            <a:avLst/>
          </a:prstGeom>
        </p:spPr>
      </p:pic>
      <p:pic>
        <p:nvPicPr>
          <p:cNvPr id="8" name="Рисунок 7" descr="Starfish_08_(paulshaffner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2438400" cy="1785926"/>
          </a:xfrm>
          <a:prstGeom prst="rect">
            <a:avLst/>
          </a:prstGeom>
        </p:spPr>
      </p:pic>
      <p:pic>
        <p:nvPicPr>
          <p:cNvPr id="9" name="Рисунок 8" descr="1166548570_16763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2571744"/>
            <a:ext cx="3496397" cy="2500330"/>
          </a:xfrm>
          <a:prstGeom prst="rect">
            <a:avLst/>
          </a:prstGeom>
        </p:spPr>
      </p:pic>
      <p:pic>
        <p:nvPicPr>
          <p:cNvPr id="10" name="Рисунок 9" descr="176834_ma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1857364"/>
            <a:ext cx="1785918" cy="2500306"/>
          </a:xfrm>
          <a:prstGeom prst="rect">
            <a:avLst/>
          </a:prstGeom>
        </p:spPr>
      </p:pic>
      <p:pic>
        <p:nvPicPr>
          <p:cNvPr id="11" name="Рисунок 10" descr="991effe1759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429000"/>
            <a:ext cx="2643174" cy="1695450"/>
          </a:xfrm>
          <a:prstGeom prst="rect">
            <a:avLst/>
          </a:prstGeom>
        </p:spPr>
      </p:pic>
      <p:pic>
        <p:nvPicPr>
          <p:cNvPr id="12" name="Рисунок 11" descr="whaleshar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500174"/>
            <a:ext cx="2789467" cy="1952627"/>
          </a:xfrm>
          <a:prstGeom prst="rect">
            <a:avLst/>
          </a:prstGeom>
        </p:spPr>
      </p:pic>
      <p:pic>
        <p:nvPicPr>
          <p:cNvPr id="13" name="Рисунок 12" descr="Obitat_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2857500" cy="1695450"/>
          </a:xfrm>
          <a:prstGeom prst="rect">
            <a:avLst/>
          </a:prstGeom>
        </p:spPr>
      </p:pic>
      <p:pic>
        <p:nvPicPr>
          <p:cNvPr id="14" name="Рисунок 13" descr="1318260029_poison_fish_0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14612" y="1142984"/>
            <a:ext cx="3214710" cy="1780791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762501" cy="3571876"/>
          </a:xfrm>
        </p:spPr>
      </p:pic>
      <p:pic>
        <p:nvPicPr>
          <p:cNvPr id="7" name="Рисунок 6" descr="13987465b032d298bfbd6fc45ae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0"/>
            <a:ext cx="4429124" cy="2786058"/>
          </a:xfrm>
          <a:prstGeom prst="rect">
            <a:avLst/>
          </a:prstGeom>
        </p:spPr>
      </p:pic>
      <p:pic>
        <p:nvPicPr>
          <p:cNvPr id="8" name="Рисунок 7" descr="1287697803_indiiski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371975"/>
            <a:ext cx="3500430" cy="2486025"/>
          </a:xfrm>
          <a:prstGeom prst="rect">
            <a:avLst/>
          </a:prstGeom>
        </p:spPr>
      </p:pic>
      <p:pic>
        <p:nvPicPr>
          <p:cNvPr id="9" name="Рисунок 8" descr="1258540498_156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71810"/>
            <a:ext cx="5679285" cy="3786190"/>
          </a:xfrm>
          <a:prstGeom prst="rect">
            <a:avLst/>
          </a:prstGeom>
        </p:spPr>
      </p:pic>
      <p:pic>
        <p:nvPicPr>
          <p:cNvPr id="5" name="Рисунок 4" descr="1287697816_indiiskiy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143116"/>
            <a:ext cx="4643438" cy="24955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ru-RU" b="1" dirty="0" smtClean="0"/>
              <a:t>Северный Ледовитый океан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6257940" cy="248284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 Северный Ледовитый океан</a:t>
            </a:r>
            <a:r>
              <a:rPr lang="ru-RU" dirty="0" smtClean="0"/>
              <a:t> — наименьший по площади океан Земли, расположен полностью в северном полушарии, между Евразией и Северной Америкой.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Мировой океан </a:t>
            </a:r>
            <a:r>
              <a:rPr lang="ru-RU" sz="2000" dirty="0" smtClean="0"/>
              <a:t>— основная часть гидросферы, составляющая 94,2 % всей её площади, непрерывная, но не сплошная водная оболочка Земли, окружающая материки и острова.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Континенты и большие архипелаги разделяют мировой океан на четыре океана:</a:t>
            </a:r>
          </a:p>
          <a:p>
            <a:r>
              <a:rPr lang="ru-RU" dirty="0" smtClean="0">
                <a:hlinkClick r:id="rId2" action="ppaction://hlinksldjump"/>
              </a:rPr>
              <a:t>Тихий</a:t>
            </a:r>
            <a:r>
              <a:rPr lang="ru-RU" dirty="0" smtClean="0"/>
              <a:t> </a:t>
            </a:r>
            <a:r>
              <a:rPr lang="ru-RU" dirty="0" smtClean="0">
                <a:hlinkClick r:id="rId2" action="ppaction://hlinksldjump"/>
              </a:rPr>
              <a:t>океан,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Атлантический океан</a:t>
            </a:r>
            <a:r>
              <a:rPr lang="ru-RU" dirty="0" smtClean="0"/>
              <a:t>,</a:t>
            </a:r>
          </a:p>
          <a:p>
            <a:r>
              <a:rPr lang="ru-RU" dirty="0" smtClean="0">
                <a:hlinkClick r:id="rId4" action="ppaction://hlinksldjump"/>
              </a:rPr>
              <a:t>Индийский океан</a:t>
            </a:r>
            <a:r>
              <a:rPr lang="ru-RU" dirty="0" smtClean="0"/>
              <a:t>,</a:t>
            </a:r>
          </a:p>
          <a:p>
            <a:r>
              <a:rPr lang="ru-RU" dirty="0" smtClean="0">
                <a:hlinkClick r:id="rId5" action="ppaction://hlinksldjump" tooltip="Северный Ледовитый океан"/>
              </a:rPr>
              <a:t>Северный Ледовитый океан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Иногда из них также выделяется</a:t>
            </a:r>
          </a:p>
          <a:p>
            <a:r>
              <a:rPr lang="ru-RU" dirty="0" smtClean="0">
                <a:hlinkClick r:id="rId6" action="ppaction://hlinksldjump"/>
              </a:rPr>
              <a:t>Южный океан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Северный </a:t>
            </a:r>
            <a:r>
              <a:rPr lang="ru-RU" dirty="0"/>
              <a:t>Л</a:t>
            </a:r>
            <a:r>
              <a:rPr lang="ru-RU" dirty="0" smtClean="0"/>
              <a:t>едовитый океан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20008"/>
            <a:ext cx="8818685" cy="5037992"/>
          </a:xfrm>
        </p:spPr>
        <p:txBody>
          <a:bodyPr>
            <a:normAutofit fontScale="70000" lnSpcReduction="20000"/>
          </a:bodyPr>
          <a:lstStyle/>
          <a:p>
            <a:r>
              <a:rPr lang="ru-RU" sz="4100" dirty="0" smtClean="0"/>
              <a:t>Площадь: 14,75 миллионов кв. км.</a:t>
            </a:r>
          </a:p>
          <a:p>
            <a:r>
              <a:rPr lang="ru-RU" sz="4100" dirty="0" smtClean="0"/>
              <a:t>Средняя глубина: 1225 м.</a:t>
            </a:r>
          </a:p>
          <a:p>
            <a:r>
              <a:rPr lang="ru-RU" sz="4100" dirty="0" smtClean="0"/>
              <a:t>Наибольшая глубина: 5527 м (Гренландское море).</a:t>
            </a:r>
          </a:p>
          <a:p>
            <a:r>
              <a:rPr lang="ru-RU" sz="4100" dirty="0" smtClean="0"/>
              <a:t>Соленость: 30 ‰ </a:t>
            </a:r>
          </a:p>
          <a:p>
            <a:r>
              <a:rPr lang="ru-RU" sz="4100" dirty="0" smtClean="0"/>
              <a:t>Северный Ледовитый океан наименее изученный из всех остальных; зимой почти вся его поверхность покрыта дрейфующими льдами, часто встречаются айсберги, дрейфующие до 6-ти и более лет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Обитатели: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1330187238_ynvmso8kftreuz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8" y="0"/>
            <a:ext cx="3214671" cy="2000240"/>
          </a:xfrm>
          <a:prstGeom prst="rect">
            <a:avLst/>
          </a:prstGeom>
        </p:spPr>
      </p:pic>
      <p:pic>
        <p:nvPicPr>
          <p:cNvPr id="7" name="Рисунок 6" descr="arctica_00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71678"/>
            <a:ext cx="2500298" cy="1754517"/>
          </a:xfrm>
          <a:prstGeom prst="rect">
            <a:avLst/>
          </a:prstGeom>
        </p:spPr>
      </p:pic>
      <p:pic>
        <p:nvPicPr>
          <p:cNvPr id="10" name="Рисунок 9" descr="ima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222731" cy="2143116"/>
          </a:xfrm>
          <a:prstGeom prst="rect">
            <a:avLst/>
          </a:prstGeom>
        </p:spPr>
      </p:pic>
      <p:pic>
        <p:nvPicPr>
          <p:cNvPr id="11" name="Рисунок 10" descr="timthumb.ph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3995" y="1928802"/>
            <a:ext cx="3810005" cy="2143128"/>
          </a:xfrm>
          <a:prstGeom prst="rect">
            <a:avLst/>
          </a:prstGeom>
        </p:spPr>
      </p:pic>
      <p:pic>
        <p:nvPicPr>
          <p:cNvPr id="12" name="Рисунок 11" descr="Nicklen4-tp_jpg_610x343_crop_upscale_q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5990" y="4019529"/>
            <a:ext cx="5048010" cy="2838471"/>
          </a:xfrm>
          <a:prstGeom prst="rect">
            <a:avLst/>
          </a:prstGeom>
        </p:spPr>
      </p:pic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0" y="3786190"/>
            <a:ext cx="4143372" cy="3071810"/>
          </a:xfrm>
        </p:spPr>
      </p:pic>
      <p:pic>
        <p:nvPicPr>
          <p:cNvPr id="8" name="Рисунок 7" descr="beluga-whale_458_600x4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2071678"/>
            <a:ext cx="2857520" cy="235745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0x320_wA8MW24AsR8Xlr6TtSayS4gg8Ed1duX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143248"/>
            <a:ext cx="4643406" cy="3714752"/>
          </a:xfrm>
        </p:spPr>
      </p:pic>
      <p:pic>
        <p:nvPicPr>
          <p:cNvPr id="5" name="Рисунок 4" descr="1758_s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629176" cy="3143248"/>
          </a:xfrm>
          <a:prstGeom prst="rect">
            <a:avLst/>
          </a:prstGeom>
        </p:spPr>
      </p:pic>
      <p:pic>
        <p:nvPicPr>
          <p:cNvPr id="6" name="Рисунок 5" descr="Wunderwelt_Antarkt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572000" cy="3500438"/>
          </a:xfrm>
          <a:prstGeom prst="rect">
            <a:avLst/>
          </a:prstGeom>
        </p:spPr>
      </p:pic>
      <p:pic>
        <p:nvPicPr>
          <p:cNvPr id="8" name="Рисунок 7" descr="536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3487023"/>
            <a:ext cx="4500562" cy="3370977"/>
          </a:xfrm>
          <a:prstGeom prst="rect">
            <a:avLst/>
          </a:prstGeom>
        </p:spPr>
      </p:pic>
      <p:pic>
        <p:nvPicPr>
          <p:cNvPr id="9" name="Рисунок 8" descr="4153726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1928802"/>
            <a:ext cx="3429024" cy="22860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Южный океан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Хотя в России понятие Южного океана и не распространено и его территория разделена между Атлантическим, Индийским и Тихим, в 2000 году Международная гидрографическая организация приняла разделение на пять океанов, и в этом есть своя логика. В южной своей части границы между тремя океанами весьма условны, в то же время воды, прилегающие к Антарктиде, имеют свою специфику, а также объединены Антарктическим циркумполярным течением.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0px-Amiral_Brow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214810" cy="3143249"/>
          </a:xfrm>
        </p:spPr>
      </p:pic>
      <p:pic>
        <p:nvPicPr>
          <p:cNvPr id="6" name="Рисунок 5" descr="0_8982a_5fac8909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94974"/>
            <a:ext cx="4214810" cy="3763025"/>
          </a:xfrm>
          <a:prstGeom prst="rect">
            <a:avLst/>
          </a:prstGeom>
        </p:spPr>
      </p:pic>
      <p:pic>
        <p:nvPicPr>
          <p:cNvPr id="7" name="Рисунок 6" descr="1258547207_20080218130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0"/>
            <a:ext cx="2857500" cy="2428868"/>
          </a:xfrm>
          <a:prstGeom prst="rect">
            <a:avLst/>
          </a:prstGeom>
        </p:spPr>
      </p:pic>
      <p:pic>
        <p:nvPicPr>
          <p:cNvPr id="8" name="Рисунок 7" descr="iberg2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2428869"/>
            <a:ext cx="4929190" cy="4429132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0"/>
            <a:ext cx="3254683" cy="2428868"/>
          </a:xfrm>
          <a:prstGeom prst="rect">
            <a:avLst/>
          </a:prstGeom>
        </p:spPr>
      </p:pic>
      <p:pic>
        <p:nvPicPr>
          <p:cNvPr id="9" name="Рисунок 8" descr="southern-ocea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1571612"/>
            <a:ext cx="3190875" cy="31908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78605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Тихий океан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160705"/>
            <a:ext cx="8543956" cy="369729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Впервые его пересек </a:t>
            </a:r>
            <a:r>
              <a:rPr lang="ru-RU" dirty="0" err="1" smtClean="0"/>
              <a:t>Фернан</a:t>
            </a:r>
            <a:r>
              <a:rPr lang="ru-RU" dirty="0" smtClean="0"/>
              <a:t> Магеллан в 1519 году, океан получил название «Тихий», потому что за все три месяца путешествия корабли Магеллана не попали ни в один шторм</a:t>
            </a:r>
            <a:endParaRPr lang="ru-RU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Тихий океан</a:t>
            </a:r>
            <a:r>
              <a:rPr lang="ru-RU" dirty="0" smtClean="0"/>
              <a:t> — самый большой по площади и глубине океан на Земле. Расположен между материками Евразией и Австралией на западе, Северной и Южной</a:t>
            </a:r>
            <a:r>
              <a:rPr lang="ru-RU" dirty="0" smtClean="0">
                <a:hlinkClick r:id="rId3" tooltip="Южная Америка"/>
              </a:rPr>
              <a:t> </a:t>
            </a:r>
            <a:r>
              <a:rPr lang="ru-RU" dirty="0" smtClean="0"/>
              <a:t>Америкой на востоке, Антарктидой на юге.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u="sng" dirty="0" smtClean="0">
                <a:solidFill>
                  <a:srgbClr val="0BE3DE"/>
                </a:solidFill>
              </a:rPr>
              <a:t>Тихий океан</a:t>
            </a:r>
            <a:endParaRPr lang="ru-RU" sz="4800" b="1" i="1" u="sng" dirty="0">
              <a:solidFill>
                <a:srgbClr val="0BE3D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BE3DE"/>
                </a:solidFill>
              </a:rPr>
              <a:t>Площадь: 178,7 миллионов кв. км.</a:t>
            </a:r>
          </a:p>
          <a:p>
            <a:r>
              <a:rPr lang="ru-RU" b="1" i="1" dirty="0" smtClean="0">
                <a:solidFill>
                  <a:srgbClr val="0BE3DE"/>
                </a:solidFill>
              </a:rPr>
              <a:t>Средняя глубина: 4 282 м.</a:t>
            </a:r>
            <a:endParaRPr lang="ru-RU" b="1" i="1" dirty="0">
              <a:solidFill>
                <a:srgbClr val="0BE3DE"/>
              </a:solidFill>
            </a:endParaRPr>
          </a:p>
          <a:p>
            <a:r>
              <a:rPr lang="ru-RU" b="1" i="1" dirty="0" smtClean="0">
                <a:solidFill>
                  <a:srgbClr val="0BE3DE"/>
                </a:solidFill>
              </a:rPr>
              <a:t>Наибольшая глубина: 11022 м (Марианская впадина).</a:t>
            </a:r>
          </a:p>
          <a:p>
            <a:r>
              <a:rPr lang="ru-RU" b="1" i="1" dirty="0" smtClean="0">
                <a:solidFill>
                  <a:srgbClr val="0BE3DE"/>
                </a:solidFill>
              </a:rPr>
              <a:t>Соленость: 30-36,5 </a:t>
            </a:r>
            <a:r>
              <a:rPr lang="ru-RU" b="1" i="1" dirty="0">
                <a:solidFill>
                  <a:srgbClr val="0BE3DE"/>
                </a:solidFill>
              </a:rPr>
              <a:t>%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b3ee2_850025f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14941" cy="3071810"/>
          </a:xfrm>
        </p:spPr>
      </p:pic>
      <p:pic>
        <p:nvPicPr>
          <p:cNvPr id="5" name="Рисунок 4" descr="182826_398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0"/>
            <a:ext cx="3929058" cy="2928934"/>
          </a:xfrm>
          <a:prstGeom prst="rect">
            <a:avLst/>
          </a:prstGeom>
        </p:spPr>
      </p:pic>
      <p:pic>
        <p:nvPicPr>
          <p:cNvPr id="6" name="Рисунок 5" descr="1287697529_tihiy-okea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0"/>
            <a:ext cx="3305175" cy="3786190"/>
          </a:xfrm>
          <a:prstGeom prst="rect">
            <a:avLst/>
          </a:prstGeom>
        </p:spPr>
      </p:pic>
      <p:pic>
        <p:nvPicPr>
          <p:cNvPr id="9" name="Рисунок 8" descr="1287697536_tihiy-okea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0250" y="2786058"/>
            <a:ext cx="3333750" cy="4071942"/>
          </a:xfrm>
          <a:prstGeom prst="rect">
            <a:avLst/>
          </a:prstGeom>
        </p:spPr>
      </p:pic>
      <p:pic>
        <p:nvPicPr>
          <p:cNvPr id="7" name="Рисунок 6" descr="Mvey02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4242440"/>
            <a:ext cx="3994030" cy="2615560"/>
          </a:xfrm>
          <a:prstGeom prst="rect">
            <a:avLst/>
          </a:prstGeom>
        </p:spPr>
      </p:pic>
      <p:pic>
        <p:nvPicPr>
          <p:cNvPr id="8" name="Рисунок 7" descr="1287697527_tihiy-oke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2285992"/>
            <a:ext cx="3548064" cy="2361997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258072" cy="631844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Обитатели: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73934899_TropicalFish3DPhotoScreensav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2786082" cy="2300304"/>
          </a:xfrm>
          <a:prstGeom prst="rect">
            <a:avLst/>
          </a:prstGeom>
        </p:spPr>
      </p:pic>
      <p:pic>
        <p:nvPicPr>
          <p:cNvPr id="4" name="Содержимое 3" descr="191142_4282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214818"/>
            <a:ext cx="3463288" cy="2643182"/>
          </a:xfrm>
        </p:spPr>
      </p:pic>
      <p:pic>
        <p:nvPicPr>
          <p:cNvPr id="6" name="Рисунок 5" descr="6a00d8341bf7f753ef00e54f8777158834-800w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1229" y="142852"/>
            <a:ext cx="2952771" cy="2214578"/>
          </a:xfrm>
          <a:prstGeom prst="rect">
            <a:avLst/>
          </a:prstGeom>
        </p:spPr>
      </p:pic>
      <p:pic>
        <p:nvPicPr>
          <p:cNvPr id="8" name="Рисунок 7" descr="d54536a8d96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42900"/>
            <a:ext cx="3238522" cy="2428892"/>
          </a:xfrm>
          <a:prstGeom prst="rect">
            <a:avLst/>
          </a:prstGeom>
        </p:spPr>
      </p:pic>
      <p:pic>
        <p:nvPicPr>
          <p:cNvPr id="9" name="Рисунок 8" descr="nautil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4071950"/>
            <a:ext cx="2786050" cy="2786050"/>
          </a:xfrm>
          <a:prstGeom prst="rect">
            <a:avLst/>
          </a:prstGeom>
        </p:spPr>
      </p:pic>
      <p:pic>
        <p:nvPicPr>
          <p:cNvPr id="7" name="Рисунок 6" descr="cria1copi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2151438"/>
            <a:ext cx="2857488" cy="2403612"/>
          </a:xfrm>
          <a:prstGeom prst="rect">
            <a:avLst/>
          </a:prstGeom>
        </p:spPr>
      </p:pic>
      <p:pic>
        <p:nvPicPr>
          <p:cNvPr id="10" name="Рисунок 9" descr="ilh-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2357430"/>
            <a:ext cx="2000251" cy="2592325"/>
          </a:xfrm>
          <a:prstGeom prst="rect">
            <a:avLst/>
          </a:prstGeom>
        </p:spPr>
      </p:pic>
      <p:pic>
        <p:nvPicPr>
          <p:cNvPr id="11" name="Рисунок 10" descr="Pro8100_planetearth_fish_lar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4714884"/>
            <a:ext cx="3286148" cy="2143116"/>
          </a:xfrm>
          <a:prstGeom prst="rect">
            <a:avLst/>
          </a:prstGeom>
        </p:spPr>
      </p:pic>
      <p:pic>
        <p:nvPicPr>
          <p:cNvPr id="12" name="Рисунок 11" descr="a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4876" y="3214686"/>
            <a:ext cx="2814636" cy="1876424"/>
          </a:xfrm>
          <a:prstGeom prst="rect">
            <a:avLst/>
          </a:prstGeom>
        </p:spPr>
      </p:pic>
      <p:pic>
        <p:nvPicPr>
          <p:cNvPr id="13" name="Рисунок 12" descr="seawhipspacificocea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4678" y="1071546"/>
            <a:ext cx="3071834" cy="225029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772400" cy="1470025"/>
          </a:xfrm>
        </p:spPr>
        <p:txBody>
          <a:bodyPr/>
          <a:lstStyle/>
          <a:p>
            <a:r>
              <a:rPr lang="ru-RU" b="1" dirty="0" smtClean="0"/>
              <a:t>Атлантический океан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85720" y="3500438"/>
            <a:ext cx="8429684" cy="2500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вое название Атлантический океан получил от </a:t>
            </a:r>
            <a:r>
              <a:rPr lang="ru-RU" dirty="0" err="1" smtClean="0">
                <a:solidFill>
                  <a:schemeClr val="tx1"/>
                </a:solidFill>
              </a:rPr>
              <a:t>Атласких</a:t>
            </a:r>
            <a:r>
              <a:rPr lang="ru-RU" dirty="0" smtClean="0">
                <a:solidFill>
                  <a:schemeClr val="tx1"/>
                </a:solidFill>
              </a:rPr>
              <a:t> гор, расположенных на северо-западе Африки, по другой версии – от мифического континента Атлантида, по третей – от имени титана Атласа (Атланта</a:t>
            </a:r>
            <a:r>
              <a:rPr lang="ru-RU" dirty="0" smtClean="0"/>
              <a:t>)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1071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Атлантический океан</a:t>
            </a:r>
            <a:r>
              <a:rPr lang="ru-RU" dirty="0" smtClean="0"/>
              <a:t> — второй по величине океан Земли после Тихого океана, расположенный между Гренландией и Исландией на севере, Европой и Африкой на востоке, Северной и Южной Америкой на западе и Антарктидой на юге.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04768 C 0.06997 -0.04768 0.12605 0.02708 0.12605 0.11898 C 0.12605 0.21088 0.06997 0.28565 0.00105 0.28565 C -0.06788 0.28565 -0.12395 0.21088 -0.12395 0.11898 C -0.12395 0.02708 -0.06788 -0.04768 0.00105 -0.04768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363</Words>
  <Application>Microsoft Office PowerPoint</Application>
  <PresentationFormat>Экран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Океаны</vt:lpstr>
      <vt:lpstr>Мировой океан — основная часть гидросферы, составляющая 94,2 % всей её площади, непрерывная, но не сплошная водная оболочка Земли, окружающая материки и острова.</vt:lpstr>
      <vt:lpstr>Тихий океан</vt:lpstr>
      <vt:lpstr>Слайд 4</vt:lpstr>
      <vt:lpstr>Тихий океан</vt:lpstr>
      <vt:lpstr>Слайд 6</vt:lpstr>
      <vt:lpstr>   Обитатели:  </vt:lpstr>
      <vt:lpstr>Атлантический океан</vt:lpstr>
      <vt:lpstr>Слайд 9</vt:lpstr>
      <vt:lpstr>Атлантический океан</vt:lpstr>
      <vt:lpstr>Обитатели:</vt:lpstr>
      <vt:lpstr>Слайд 12</vt:lpstr>
      <vt:lpstr>Индийский океан</vt:lpstr>
      <vt:lpstr>Слайд 14</vt:lpstr>
      <vt:lpstr>Индийский океан</vt:lpstr>
      <vt:lpstr>Обитатели:</vt:lpstr>
      <vt:lpstr>Слайд 17</vt:lpstr>
      <vt:lpstr>Северный Ледовитый океан</vt:lpstr>
      <vt:lpstr>Слайд 19</vt:lpstr>
      <vt:lpstr>Северный Ледовитый океан</vt:lpstr>
      <vt:lpstr>Обитатели:</vt:lpstr>
      <vt:lpstr>Слайд 22</vt:lpstr>
      <vt:lpstr>Южный океан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Мировые океаны</dc:title>
  <dc:creator>Admin</dc:creator>
  <cp:lastModifiedBy>Ink</cp:lastModifiedBy>
  <cp:revision>21</cp:revision>
  <dcterms:created xsi:type="dcterms:W3CDTF">2012-12-18T17:01:08Z</dcterms:created>
  <dcterms:modified xsi:type="dcterms:W3CDTF">2013-07-06T15:04:54Z</dcterms:modified>
</cp:coreProperties>
</file>