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56" r:id="rId4"/>
    <p:sldId id="268" r:id="rId5"/>
    <p:sldId id="269" r:id="rId6"/>
    <p:sldId id="270" r:id="rId7"/>
    <p:sldId id="287" r:id="rId8"/>
    <p:sldId id="288" r:id="rId9"/>
    <p:sldId id="271" r:id="rId10"/>
    <p:sldId id="272" r:id="rId11"/>
    <p:sldId id="274" r:id="rId12"/>
    <p:sldId id="273" r:id="rId13"/>
    <p:sldId id="276" r:id="rId14"/>
    <p:sldId id="286" r:id="rId15"/>
    <p:sldId id="285" r:id="rId16"/>
    <p:sldId id="277" r:id="rId17"/>
    <p:sldId id="278" r:id="rId18"/>
    <p:sldId id="275" r:id="rId19"/>
    <p:sldId id="279" r:id="rId20"/>
    <p:sldId id="280" r:id="rId21"/>
    <p:sldId id="281" r:id="rId22"/>
    <p:sldId id="291" r:id="rId23"/>
    <p:sldId id="289" r:id="rId24"/>
    <p:sldId id="29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53ED1-23C9-4680-B222-DA1DD41A8FA2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CAF4E-44C7-4CA9-B151-28FB90423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0CEB8-310D-41FD-BA07-CAF007B99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69E22-2AD7-4B17-BAB1-3BC218081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56DB-5A55-45BF-A3C3-A8A35F5D4C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DE8B1-EEDF-4BB4-A317-923E16CF94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8DE61-334F-4325-89E2-BFCD6AECC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2AA6C-ECC1-46A9-AEB2-760DC1B88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C9C0D9-29D7-45C7-B0D8-C2AA32EA6D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4188-B3F6-454E-B2D8-4250FBE3F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27570-8955-46BE-AABC-B221FF90D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F4977-AC15-4AE8-AD64-DA9225036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0ACAB-DEFB-43B6-9DF7-2AE13F71AA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357298"/>
            <a:ext cx="6672282" cy="1470025"/>
          </a:xfrm>
        </p:spPr>
        <p:txBody>
          <a:bodyPr/>
          <a:lstStyle>
            <a:lvl1pPr>
              <a:defRPr b="1" cap="none" spc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7147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95C724-69EE-4791-AFEF-CA28B38818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14438" y="1600200"/>
            <a:ext cx="757237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61C63EA-16D4-41AE-8C6E-772C631CAA95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0E6728-661A-48EC-BC19-A7839399D2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1905"/>
          <a:solidFill>
            <a:srgbClr val="984807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98480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ed.ru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ed.ru/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Внешняя и внутренняя политика Ярослава.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5572140"/>
            <a:ext cx="6400800" cy="857256"/>
          </a:xfrm>
        </p:spPr>
        <p:txBody>
          <a:bodyPr/>
          <a:lstStyle/>
          <a:p>
            <a:r>
              <a:rPr lang="ru-RU" dirty="0" smtClean="0"/>
              <a:t>Фёдорова И.А. МАОУ «Лицей №36»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571604" y="1000108"/>
            <a:ext cx="3357586" cy="365125"/>
          </a:xfrm>
        </p:spPr>
        <p:txBody>
          <a:bodyPr/>
          <a:lstStyle/>
          <a:p>
            <a:r>
              <a:rPr lang="ru-RU" sz="2800" b="1" dirty="0" smtClean="0"/>
              <a:t>  </a:t>
            </a:r>
            <a:fld id="{21BD5901-9BB4-46CF-94FF-286BC3CB89C0}" type="datetime8">
              <a:rPr lang="ru-RU" sz="2800" b="1" smtClean="0"/>
              <a:pPr/>
              <a:t>29.11.2012 0:27</a:t>
            </a:fld>
            <a:endParaRPr lang="ru-RU" sz="28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E6728-661A-48EC-BC19-A7839399D22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7586" name="Picture 2" descr="http://s56.radikal.ru/i151/1003/2c/dbc0aa11b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786058"/>
            <a:ext cx="2428892" cy="27860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7429520" y="357166"/>
            <a:ext cx="1256510" cy="2857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3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Убийство Бориса и Глеба</a:t>
            </a:r>
            <a:endParaRPr lang="ru-RU" dirty="0"/>
          </a:p>
        </p:txBody>
      </p:sp>
      <p:pic>
        <p:nvPicPr>
          <p:cNvPr id="13314" name="Picture 2" descr="Boris and Gleb Moscow school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3286148" cy="4786346"/>
          </a:xfrm>
          <a:prstGeom prst="rect">
            <a:avLst/>
          </a:prstGeom>
          <a:noFill/>
        </p:spPr>
      </p:pic>
      <p:pic>
        <p:nvPicPr>
          <p:cNvPr id="13316" name="Picture 4" descr="File:Boris and Gleb Moscow school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286148" cy="4714908"/>
          </a:xfrm>
          <a:prstGeom prst="foldedCorner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643441" cy="4868874"/>
          </a:xfrm>
        </p:spPr>
        <p:txBody>
          <a:bodyPr>
            <a:normAutofit/>
          </a:bodyPr>
          <a:lstStyle/>
          <a:p>
            <a:r>
              <a:rPr lang="ru-RU" sz="2700" dirty="0" smtClean="0"/>
              <a:t>«Сказание о Борисе и Глебе» . Лицевые миниатюры из </a:t>
            </a:r>
            <a:r>
              <a:rPr lang="ru-RU" sz="2700" dirty="0" err="1" smtClean="0"/>
              <a:t>Сильвестровского</a:t>
            </a:r>
            <a:r>
              <a:rPr lang="ru-RU" sz="2700" dirty="0" smtClean="0"/>
              <a:t> сборника XIV века. 1. Борис и Глеб удостаиваются Иисусом Христом мученических венцов. 2. Борис идет на печенегов.</a:t>
            </a:r>
            <a:endParaRPr lang="ru-RU" sz="2700" dirty="0"/>
          </a:p>
        </p:txBody>
      </p:sp>
      <p:pic>
        <p:nvPicPr>
          <p:cNvPr id="10242" name="Picture 2" descr="File:Skazanie o Borise i Gleb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3786214" cy="4405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Святые Борис и Глеб на корабле</a:t>
            </a:r>
            <a:endParaRPr lang="ru-RU" dirty="0"/>
          </a:p>
        </p:txBody>
      </p:sp>
      <p:pic>
        <p:nvPicPr>
          <p:cNvPr id="69634" name="Picture 2" descr="File:Bilibin - Boris and Gl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4905375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714620"/>
            <a:ext cx="7500961" cy="3786214"/>
          </a:xfrm>
        </p:spPr>
        <p:txBody>
          <a:bodyPr/>
          <a:lstStyle/>
          <a:p>
            <a:r>
              <a:rPr lang="ru-RU" dirty="0" smtClean="0"/>
              <a:t>Ярослав бежал к варягам. Собрал 40000 войско и привёл его на Киев.</a:t>
            </a:r>
          </a:p>
          <a:p>
            <a:r>
              <a:rPr lang="ru-RU" dirty="0" smtClean="0"/>
              <a:t>1016 – противники встретились на Днепре у г. </a:t>
            </a:r>
            <a:r>
              <a:rPr lang="ru-RU" dirty="0" err="1" smtClean="0"/>
              <a:t>Любеч</a:t>
            </a:r>
            <a:r>
              <a:rPr lang="ru-RU" dirty="0" smtClean="0"/>
              <a:t>. Первым атаковал</a:t>
            </a:r>
          </a:p>
          <a:p>
            <a:pPr>
              <a:buNone/>
            </a:pPr>
            <a:r>
              <a:rPr lang="ru-RU" dirty="0" smtClean="0"/>
              <a:t>   Ярослав.</a:t>
            </a:r>
          </a:p>
          <a:p>
            <a:pPr>
              <a:buNone/>
            </a:pPr>
            <a:r>
              <a:rPr lang="ru-RU" dirty="0" smtClean="0"/>
              <a:t>  Разгром Святополка, бегство В Польшу.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214422"/>
            <a:ext cx="3428992" cy="1271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Святополк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29256" y="1285860"/>
            <a:ext cx="3428992" cy="12715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Ярослав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786182" y="16430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Борьба Святополка И Ярослава.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1017 – Ярослав занял Киев. Заключил с германским императором Генрихом Вторым союза против Польши.</a:t>
            </a:r>
          </a:p>
          <a:p>
            <a:r>
              <a:rPr lang="ru-RU" sz="2400" b="1" dirty="0" smtClean="0"/>
              <a:t>Святополк вернулся с </a:t>
            </a:r>
            <a:r>
              <a:rPr lang="ru-RU" sz="2400" b="1" dirty="0" err="1" smtClean="0"/>
              <a:t>Болеславом</a:t>
            </a:r>
            <a:r>
              <a:rPr lang="ru-RU" sz="2400" b="1" dirty="0" smtClean="0"/>
              <a:t> и занял Киев, Ярослав бежал в Новгород.</a:t>
            </a:r>
          </a:p>
          <a:p>
            <a:r>
              <a:rPr lang="ru-RU" sz="2400" b="1" dirty="0" smtClean="0"/>
              <a:t>Восстание В Киеве, поляки покидают город.</a:t>
            </a:r>
          </a:p>
          <a:p>
            <a:r>
              <a:rPr lang="ru-RU" sz="2400" b="1" dirty="0" smtClean="0"/>
              <a:t>Бегство Святополка к печенегам.</a:t>
            </a:r>
          </a:p>
          <a:p>
            <a:r>
              <a:rPr lang="ru-RU" sz="2400" b="1" dirty="0" smtClean="0"/>
              <a:t>1018 – сражение на реке Альте. Святополк разгромлен бежал к полякам, потом к чехам и умер по пути.</a:t>
            </a:r>
          </a:p>
          <a:p>
            <a:pPr>
              <a:buNone/>
            </a:pPr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Совместное правление Ярослава и Мстислава.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1024 – под </a:t>
            </a:r>
            <a:r>
              <a:rPr lang="ru-RU" dirty="0" err="1" smtClean="0"/>
              <a:t>Листвиным</a:t>
            </a:r>
            <a:r>
              <a:rPr lang="ru-RU" dirty="0" smtClean="0"/>
              <a:t> (недалеко от Чернигова) Мстислав нанёс поражение Ярославу.</a:t>
            </a:r>
          </a:p>
          <a:p>
            <a:r>
              <a:rPr lang="ru-RU" dirty="0" smtClean="0"/>
              <a:t>1024-1036 –совместное правление.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pload.wikimedia.org/wikipedia/commons/3/3a/Rus-1015-1113.pn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85728"/>
            <a:ext cx="5214974" cy="62865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политика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7858151" cy="5214953"/>
          </a:xfrm>
        </p:spPr>
        <p:txBody>
          <a:bodyPr/>
          <a:lstStyle/>
          <a:p>
            <a:r>
              <a:rPr lang="ru-RU" sz="2400" b="1" dirty="0" smtClean="0"/>
              <a:t>1024 -1026 –подавлены волнения в Суздальской земле.</a:t>
            </a:r>
          </a:p>
          <a:p>
            <a:r>
              <a:rPr lang="ru-RU" sz="2400" b="1" dirty="0" smtClean="0"/>
              <a:t>На все крупные города посадил своих детей.</a:t>
            </a:r>
          </a:p>
          <a:p>
            <a:r>
              <a:rPr lang="ru-RU" sz="2400" b="1" dirty="0" smtClean="0"/>
              <a:t>Превратил Киев в административный, религиозный, культурный центр.</a:t>
            </a:r>
          </a:p>
          <a:p>
            <a:r>
              <a:rPr lang="ru-RU" sz="2400" b="1" dirty="0" smtClean="0"/>
              <a:t>1051 – заложен Киево-Печерский монастырь.</a:t>
            </a:r>
          </a:p>
          <a:p>
            <a:r>
              <a:rPr lang="ru-RU" sz="2400" b="1" dirty="0" smtClean="0"/>
              <a:t>1051- митрополитом назначен киевлянин Илларион (автор «Слова о законе и благодати» -1049)</a:t>
            </a:r>
          </a:p>
          <a:p>
            <a:r>
              <a:rPr lang="ru-RU" sz="2400" b="1" dirty="0" smtClean="0"/>
              <a:t>1045 -1050 –строительство собора святой Софии в Новгороде.</a:t>
            </a:r>
          </a:p>
          <a:p>
            <a:r>
              <a:rPr lang="ru-RU" sz="2400" b="1" dirty="0" smtClean="0"/>
              <a:t>«Русская правда» (1016)</a:t>
            </a:r>
          </a:p>
          <a:p>
            <a:r>
              <a:rPr lang="ru-RU" sz="2400" b="1" dirty="0" smtClean="0"/>
              <a:t>Династические браки. Развитие образования.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upload.wikimedia.org/wikipedia/commons/c/c5/JroslavZakonodatel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00042"/>
            <a:ext cx="3857652" cy="5214974"/>
          </a:xfrm>
          <a:prstGeom prst="rect">
            <a:avLst/>
          </a:prstGeom>
          <a:noFill/>
        </p:spPr>
      </p:pic>
      <p:pic>
        <p:nvPicPr>
          <p:cNvPr id="6150" name="Picture 6" descr="File:Russkaya pravda razvor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3705225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«&amp;CHcy;&amp;tcy;&amp;iecy;&amp;ncy;&amp;icy;&amp;iecy; &amp;ncy;&amp;acy;&amp;rcy;&amp;ocy;&amp;dcy;&amp;ucy; &amp;Rcy;&amp;ucy;&amp;scy;&amp;scy;&amp;kcy;&amp;ocy;&amp;jcy; &amp;Pcy;&amp;rcy;&amp;acy;&amp;vcy;&amp;dcy;&amp;ycy; &amp;vcy; &amp;pcy;&amp;rcy;&amp;icy;&amp;scy;&amp;ucy;&amp;tcy;&amp;scy;&amp;tcy;&amp;vcy;&amp;icy;&amp;icy; &amp;vcy;&amp;iecy;&amp;lcy;&amp;icy;&amp;kcy;&amp;ocy;&amp;gcy;&amp;ocy; &amp;kcy;&amp;ncy;&amp;yacy;&amp;zcy;&amp;yacy; &amp;YAcy;&amp;rcy;&amp;ocy;&amp;scy;&amp;lcy;&amp;acy;&amp;vcy;&amp;acy;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Тема: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1142985"/>
            <a:ext cx="7572375" cy="1500198"/>
          </a:xfrm>
        </p:spPr>
        <p:txBody>
          <a:bodyPr/>
          <a:lstStyle/>
          <a:p>
            <a:r>
              <a:rPr lang="ru-RU" dirty="0" smtClean="0"/>
              <a:t>Ярослав Первый Мудрый.</a:t>
            </a:r>
          </a:p>
          <a:p>
            <a:r>
              <a:rPr lang="ru-RU" dirty="0" smtClean="0"/>
              <a:t>Великий князь Киевский (1019-1054)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&amp;YAcy;&amp;rcy;&amp;ocy;&amp;scy;&amp;lcy;&amp;acy;&amp;vcy; &amp;Vcy;&amp;lcy;&amp;acy;&amp;dcy;&amp;icy;&amp;mcy;&amp;icy;&amp;rcy;&amp;ocy;&amp;vcy;&amp;icy;&amp;chcy; &amp;Mcy;&amp;ucy;&amp;dcy;&amp;rcy;&amp;ycy;&amp;j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357430"/>
            <a:ext cx="3071834" cy="3929090"/>
          </a:xfrm>
          <a:prstGeom prst="rect">
            <a:avLst/>
          </a:prstGeom>
          <a:noFill/>
        </p:spPr>
      </p:pic>
      <p:pic>
        <p:nvPicPr>
          <p:cNvPr id="18436" name="Picture 4" descr="File:1000 Yarosla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8868"/>
            <a:ext cx="3005132" cy="377665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«Русская правда»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1)Ограничение кровной мести.</a:t>
            </a:r>
          </a:p>
          <a:p>
            <a:r>
              <a:rPr lang="ru-RU" dirty="0" smtClean="0"/>
              <a:t>2)Месть заменялась вирой (штрафом).</a:t>
            </a:r>
          </a:p>
          <a:p>
            <a:r>
              <a:rPr lang="ru-RU" dirty="0" smtClean="0"/>
              <a:t>3)Прослеживаются черты социального неравенства.</a:t>
            </a:r>
          </a:p>
          <a:p>
            <a:r>
              <a:rPr lang="ru-RU" dirty="0" smtClean="0"/>
              <a:t>4)Защита княжеской власти.</a:t>
            </a:r>
          </a:p>
          <a:p>
            <a:r>
              <a:rPr lang="ru-RU" dirty="0" smtClean="0"/>
              <a:t>5)Регулировала общественные отношения на основе закона.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Внешняя политика Ярослава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71546"/>
            <a:ext cx="8001027" cy="5572164"/>
          </a:xfrm>
        </p:spPr>
        <p:txBody>
          <a:bodyPr/>
          <a:lstStyle/>
          <a:p>
            <a:r>
              <a:rPr lang="ru-RU" u="sng" dirty="0" smtClean="0"/>
              <a:t>Западное направление.</a:t>
            </a:r>
          </a:p>
          <a:p>
            <a:endParaRPr lang="ru-RU" sz="2400" dirty="0" smtClean="0"/>
          </a:p>
          <a:p>
            <a:r>
              <a:rPr lang="ru-RU" sz="2400" dirty="0" smtClean="0"/>
              <a:t>1</a:t>
            </a:r>
            <a:r>
              <a:rPr lang="ru-RU" sz="2400" b="1" dirty="0" smtClean="0"/>
              <a:t>019- победа над Святополком и его союзником </a:t>
            </a:r>
            <a:r>
              <a:rPr lang="ru-RU" sz="2400" b="1" dirty="0" err="1" smtClean="0"/>
              <a:t>Болеславом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1030-подчинение западного берега Чудского озера (война с ятвягами)</a:t>
            </a:r>
          </a:p>
          <a:p>
            <a:r>
              <a:rPr lang="ru-RU" sz="2400" b="1" dirty="0" smtClean="0"/>
              <a:t>1031 – вместе с Мстиславом воюет против Польши.</a:t>
            </a:r>
          </a:p>
          <a:p>
            <a:r>
              <a:rPr lang="ru-RU" sz="2400" b="1" dirty="0" smtClean="0"/>
              <a:t>1032 – договор с Норвегией.</a:t>
            </a:r>
          </a:p>
          <a:p>
            <a:r>
              <a:rPr lang="ru-RU" sz="2400" b="1" dirty="0" smtClean="0"/>
              <a:t>1038 – поход на ятвягов.</a:t>
            </a:r>
          </a:p>
          <a:p>
            <a:r>
              <a:rPr lang="ru-RU" sz="2400" b="1" dirty="0" smtClean="0"/>
              <a:t>1040-поход на Литву.</a:t>
            </a:r>
          </a:p>
          <a:p>
            <a:r>
              <a:rPr lang="ru-RU" sz="2400" b="1" dirty="0" smtClean="0"/>
              <a:t>1041-1047- союз с Казимиром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Восточное направление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1036 – окончательный разгром печенегов.</a:t>
            </a:r>
          </a:p>
          <a:p>
            <a:r>
              <a:rPr lang="ru-RU" dirty="0" smtClean="0"/>
              <a:t>Строительство оборонительных укреплений против половцев в Северном Причерноморье.</a:t>
            </a:r>
          </a:p>
          <a:p>
            <a:r>
              <a:rPr lang="ru-RU" dirty="0" smtClean="0"/>
              <a:t>1043- неудачный поход на Византию.</a:t>
            </a:r>
          </a:p>
          <a:p>
            <a:r>
              <a:rPr lang="ru-RU" dirty="0" smtClean="0"/>
              <a:t>1046 – договор Руси с Византией.</a:t>
            </a: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85918" y="6143644"/>
            <a:ext cx="1256510" cy="2857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2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500042"/>
            <a:ext cx="7572375" cy="5929333"/>
          </a:xfrm>
        </p:spPr>
        <p:txBody>
          <a:bodyPr/>
          <a:lstStyle/>
          <a:p>
            <a:r>
              <a:rPr lang="ru-RU" dirty="0" smtClean="0"/>
              <a:t>Ярослав Владимирович — сын крестителя Руси князя Владимира </a:t>
            </a:r>
            <a:r>
              <a:rPr lang="ru-RU" dirty="0" err="1" smtClean="0"/>
              <a:t>Святославича</a:t>
            </a:r>
            <a:r>
              <a:rPr lang="ru-RU" dirty="0" smtClean="0"/>
              <a:t> (из рода Рюриковичей) и полоцкой княжны </a:t>
            </a:r>
            <a:r>
              <a:rPr lang="ru-RU" dirty="0" err="1" smtClean="0"/>
              <a:t>Рогнеды</a:t>
            </a:r>
            <a:r>
              <a:rPr lang="ru-RU" dirty="0" smtClean="0"/>
              <a:t> </a:t>
            </a:r>
            <a:r>
              <a:rPr lang="ru-RU" dirty="0" err="1" smtClean="0"/>
              <a:t>Рогволодовны</a:t>
            </a:r>
            <a:r>
              <a:rPr lang="ru-RU" dirty="0" smtClean="0"/>
              <a:t>, отец, дед и дядя многих правителей Европы. При крещении был наречён Георгием.</a:t>
            </a:r>
          </a:p>
          <a:p>
            <a:r>
              <a:rPr lang="ru-RU" dirty="0" smtClean="0"/>
              <a:t>Вошла в историю составленная при Ярославе «Русская правда», ставшая первым известным сводом законов на Руси.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214290"/>
            <a:ext cx="314327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Рюрик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2143116"/>
            <a:ext cx="314327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Святослав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3857628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Борис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1142984"/>
            <a:ext cx="314327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Игорь, Ольга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2928934"/>
            <a:ext cx="3143272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Ярополк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000728" y="2928934"/>
            <a:ext cx="278611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Владимир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929066"/>
            <a:ext cx="3143272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Святополк (Окаянный)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4678" y="2928934"/>
            <a:ext cx="271464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Олег</a:t>
            </a:r>
            <a:endParaRPr lang="ru-RU" sz="2400" b="1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4357686" y="571480"/>
            <a:ext cx="484632" cy="57150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7686" y="1571612"/>
            <a:ext cx="484632" cy="57150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rot="10800000" flipV="1">
            <a:off x="1214414" y="2500306"/>
            <a:ext cx="285752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894133" y="267810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071934" y="2500306"/>
            <a:ext cx="3062310" cy="347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500826" y="357166"/>
            <a:ext cx="2200284" cy="13430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Династия Рюриковичей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214282" y="3357562"/>
            <a:ext cx="484632" cy="57150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429124" y="4929198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Святослав</a:t>
            </a:r>
            <a:endParaRPr lang="ru-RU" sz="24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072066" y="5786454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Ярослав</a:t>
            </a:r>
            <a:endParaRPr lang="ru-RU" sz="24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071670" y="5000636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Глеб</a:t>
            </a:r>
            <a:endParaRPr lang="ru-RU" sz="24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786578" y="3786190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Изяслав</a:t>
            </a:r>
            <a:endParaRPr lang="ru-RU" sz="24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4286248" y="3357562"/>
            <a:ext cx="271464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 flipV="1">
            <a:off x="3929058" y="3357562"/>
            <a:ext cx="307183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5643570" y="3429000"/>
            <a:ext cx="150019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5464975" y="4250537"/>
            <a:ext cx="242889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7000892" y="3357562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858016" y="4929198"/>
            <a:ext cx="2000264" cy="6429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Мстислав</a:t>
            </a:r>
            <a:endParaRPr lang="ru-RU" sz="24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rot="16200000" flipH="1">
            <a:off x="6250793" y="4107661"/>
            <a:ext cx="142876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14290"/>
            <a:ext cx="7715275" cy="6215085"/>
          </a:xfrm>
        </p:spPr>
        <p:txBody>
          <a:bodyPr/>
          <a:lstStyle/>
          <a:p>
            <a:r>
              <a:rPr lang="ru-RU" sz="2400" b="1" dirty="0" smtClean="0"/>
              <a:t>В 1014 году Ярослав решительно отказался от уплаты отцу, великому киевскому князю Владимиру </a:t>
            </a:r>
            <a:r>
              <a:rPr lang="ru-RU" sz="2400" b="1" dirty="0" err="1" smtClean="0"/>
              <a:t>Святославичу</a:t>
            </a:r>
            <a:r>
              <a:rPr lang="ru-RU" sz="2400" b="1" dirty="0" smtClean="0"/>
              <a:t>, ежегодного урока в две тысячи гривен. Историки предполагают, что эти действия Ярослава были связаны с намерением Владимира передать престол одному из младших сыновей, ростовскому князю Борису, которого он в последние годы приблизил к себе и передал командование княжеской дружиной, что фактически означало признание Бориса наследником. Возможно, что именно поэтому восстал против Владимира старший сын Святополк, попавший после этого в заточении (он пробыл там до смерти отца). И именно эти известия могли побудить Ярослава выступить против отца.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500042"/>
            <a:ext cx="7572375" cy="5929333"/>
          </a:xfrm>
        </p:spPr>
        <p:txBody>
          <a:bodyPr/>
          <a:lstStyle/>
          <a:p>
            <a:r>
              <a:rPr lang="ru-RU" sz="2400" b="1" dirty="0" smtClean="0"/>
              <a:t>Для того, чтобы противостоять отцу, Ярослав по сообщению летописи, нанял варягов за морем. Однако Владимир, который в последние годы жил в селе </a:t>
            </a:r>
            <a:r>
              <a:rPr lang="ru-RU" sz="2400" b="1" dirty="0" err="1" smtClean="0"/>
              <a:t>Берестово</a:t>
            </a:r>
            <a:r>
              <a:rPr lang="ru-RU" sz="2400" b="1" dirty="0" smtClean="0"/>
              <a:t> под Киевом, был уже стар и не спешил предпринимать какие-то действия. Кроме того, в июне 1015 года вторглись печенеги и собранная против Ярослава армия, которую возглавлял Борис, была вынуждена отправиться на отражение набега степняков, которые, услышав о приближении Бориса, повернули обратно.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274638"/>
            <a:ext cx="7572375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Вторая Усобица на Руси (1015-1019)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38" y="1142984"/>
            <a:ext cx="7572375" cy="5286391"/>
          </a:xfrm>
        </p:spPr>
        <p:txBody>
          <a:bodyPr/>
          <a:lstStyle/>
          <a:p>
            <a:r>
              <a:rPr lang="ru-RU" sz="2800" b="1" dirty="0" smtClean="0"/>
              <a:t>После смерти Владимира (15 июля 1015), власть в Киеве захватил Святополк (женат на дочери польского короля </a:t>
            </a:r>
            <a:r>
              <a:rPr lang="ru-RU" sz="2800" b="1" dirty="0" err="1" smtClean="0"/>
              <a:t>Болеслава</a:t>
            </a:r>
            <a:r>
              <a:rPr lang="ru-RU" sz="2800" b="1" dirty="0" smtClean="0"/>
              <a:t> Первого).</a:t>
            </a:r>
          </a:p>
          <a:p>
            <a:r>
              <a:rPr lang="ru-RU" sz="2800" b="1" dirty="0" smtClean="0"/>
              <a:t>Борис находился на реке Альте здесь и был убит по приказу Святополка.</a:t>
            </a:r>
          </a:p>
          <a:p>
            <a:r>
              <a:rPr lang="ru-RU" sz="2800" b="1" dirty="0" smtClean="0"/>
              <a:t>На полпути в Киев был убит Святополком и Глеб.</a:t>
            </a:r>
          </a:p>
          <a:p>
            <a:r>
              <a:rPr lang="ru-RU" sz="2800" b="1" dirty="0" smtClean="0"/>
              <a:t>Затем Святополк убил </a:t>
            </a:r>
            <a:r>
              <a:rPr lang="ru-RU" sz="2800" b="1" dirty="0" err="1" smtClean="0"/>
              <a:t>древлянского</a:t>
            </a:r>
            <a:r>
              <a:rPr lang="ru-RU" sz="2800" b="1" dirty="0" smtClean="0"/>
              <a:t> князя Святослава.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74638"/>
            <a:ext cx="4714879" cy="1439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Борис и Глеб – первые     русские святые.</a:t>
            </a:r>
            <a:endParaRPr lang="ru-RU" dirty="0"/>
          </a:p>
        </p:txBody>
      </p:sp>
      <p:pic>
        <p:nvPicPr>
          <p:cNvPr id="14338" name="Picture 2" descr="File:&amp;Scy;&amp;vcy;&amp;yacy;&amp;tcy;&amp;ycy;&amp;iecy; &amp;Bcy;&amp;ocy;&amp;rcy;&amp;icy;&amp;scy; &amp;icy; &amp;Gcy;&amp;lcy;&amp;iecy;&amp;b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4290"/>
            <a:ext cx="3857619" cy="65008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2000240"/>
            <a:ext cx="4786346" cy="45005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Истории Бориса и Глеба посвящены одни из первых памятников древнерусской литературы: «Сказание» Иакова Черноризца и «Чтение» Нестора Летописца.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572375" cy="6286544"/>
          </a:xfrm>
        </p:spPr>
        <p:txBody>
          <a:bodyPr/>
          <a:lstStyle/>
          <a:p>
            <a:r>
              <a:rPr lang="ru-RU" sz="2800" b="1" i="1" dirty="0" smtClean="0"/>
              <a:t>Когда увидел дьявол, исконный враг всего доброго в людях, что святой Борис всю надежду свою возложил на Бога, то стал строить козни и, как в древние времена Каина, замышлявшего братоубийство, уловил Святополка. Угадал он помыслы Святополка, поистине второго Каина: ведь хотел перебить он всех наследников отца своего, чтобы одному захватить всю власть.</a:t>
            </a:r>
            <a:r>
              <a:rPr lang="ru-RU" sz="2800" b="1" dirty="0" smtClean="0"/>
              <a:t> </a:t>
            </a:r>
          </a:p>
          <a:p>
            <a:pPr>
              <a:buNone/>
            </a:pPr>
            <a:r>
              <a:rPr lang="ru-RU" sz="2800" b="1" dirty="0" smtClean="0"/>
              <a:t>  </a:t>
            </a:r>
          </a:p>
          <a:p>
            <a:r>
              <a:rPr lang="ru-RU" sz="2800" b="1" dirty="0" smtClean="0"/>
              <a:t>Сказание о Борисе и Глебе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996633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CAB8AD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 РУССК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021</Template>
  <TotalTime>295</TotalTime>
  <Words>764</Words>
  <Application>Microsoft Office PowerPoint</Application>
  <PresentationFormat>Экран (4:3)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master</vt:lpstr>
      <vt:lpstr>1_colormaster</vt:lpstr>
      <vt:lpstr>Презентация РУССКИЙ</vt:lpstr>
      <vt:lpstr>Внешняя и внутренняя политика Ярослава.</vt:lpstr>
      <vt:lpstr>Новая Тема:</vt:lpstr>
      <vt:lpstr>Слайд 3</vt:lpstr>
      <vt:lpstr>Слайд 4</vt:lpstr>
      <vt:lpstr>Слайд 5</vt:lpstr>
      <vt:lpstr>Слайд 6</vt:lpstr>
      <vt:lpstr>Вторая Усобица на Руси (1015-1019)</vt:lpstr>
      <vt:lpstr>Борис и Глеб – первые     русские святые.</vt:lpstr>
      <vt:lpstr>Слайд 9</vt:lpstr>
      <vt:lpstr>Убийство Бориса и Глеба</vt:lpstr>
      <vt:lpstr>«Сказание о Борисе и Глебе» . Лицевые миниатюры из Сильвестровского сборника XIV века. 1. Борис и Глеб удостаиваются Иисусом Христом мученических венцов. 2. Борис идет на печенегов.</vt:lpstr>
      <vt:lpstr>Святые Борис и Глеб на корабле</vt:lpstr>
      <vt:lpstr>Слайд 13</vt:lpstr>
      <vt:lpstr>Борьба Святополка И Ярослава.</vt:lpstr>
      <vt:lpstr>Совместное правление Ярослава и Мстислава.</vt:lpstr>
      <vt:lpstr>Слайд 16</vt:lpstr>
      <vt:lpstr>Внутренняя политика</vt:lpstr>
      <vt:lpstr>Слайд 18</vt:lpstr>
      <vt:lpstr>Слайд 19</vt:lpstr>
      <vt:lpstr>«Русская правда»</vt:lpstr>
      <vt:lpstr>Внешняя политика Ярослава</vt:lpstr>
      <vt:lpstr>Восточное направление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Inkognito</cp:lastModifiedBy>
  <cp:revision>33</cp:revision>
  <dcterms:created xsi:type="dcterms:W3CDTF">2012-11-06T19:28:16Z</dcterms:created>
  <dcterms:modified xsi:type="dcterms:W3CDTF">2012-11-28T18:27:51Z</dcterms:modified>
</cp:coreProperties>
</file>