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8" r:id="rId4"/>
    <p:sldId id="269" r:id="rId5"/>
    <p:sldId id="267" r:id="rId6"/>
    <p:sldId id="266" r:id="rId7"/>
    <p:sldId id="270" r:id="rId8"/>
    <p:sldId id="265" r:id="rId9"/>
    <p:sldId id="264" r:id="rId10"/>
    <p:sldId id="271" r:id="rId11"/>
    <p:sldId id="263" r:id="rId12"/>
    <p:sldId id="272" r:id="rId13"/>
    <p:sldId id="262" r:id="rId14"/>
    <p:sldId id="261" r:id="rId15"/>
    <p:sldId id="26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46" autoAdjust="0"/>
  </p:normalViewPr>
  <p:slideViewPr>
    <p:cSldViewPr>
      <p:cViewPr>
        <p:scale>
          <a:sx n="90" d="100"/>
          <a:sy n="90" d="100"/>
        </p:scale>
        <p:origin x="-594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0561E2A-2AA0-489E-9C65-C4553C4622EE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8708D4-1286-4DF5-AE1E-E2F6CEA06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885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429552" cy="1470025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500702"/>
            <a:ext cx="500066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6B4C1-3295-4565-B6BC-83D2C9C54BAF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C0665-09A8-40A6-AB7A-D39D1EA5C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899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4472-1C77-4BB3-B8DC-F7379D4D2453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ADC0E-73D6-4B3F-A174-965A066C2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77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95EC-4528-47DD-934F-73C9204828BA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76EB7-DED3-4E64-AB19-7D64B3952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619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45E8E-A074-4A72-B59E-35FD64A16DF1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68731-ADCF-4A8B-8856-151EBE02B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035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DAB6-5256-4173-907F-B64D4E0BA878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0907A-7CEE-450A-A2BD-1E28828D2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83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756E-9782-410B-886F-65A302427CFF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109A3-32E3-4ADA-93F2-69DA42778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995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31139-B60E-4302-9A45-CE399870B1F0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BC29-56AF-4CBD-8F72-F6DA7453F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150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11E7F-A788-4AB1-AEE1-18BE97720522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C9D4-0047-4915-85B2-2FEA6C5E2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39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46F56-EEAB-484C-85F7-1F3EC857EC5A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446C4-A217-403C-BD48-A42E63B10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42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43D3-79C9-43BA-8F3D-CE18FBD1FF11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88348-9459-4082-8E54-4EA618FD5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670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150F4-3E5F-4829-BFC7-FF80B890F3B1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958D9-8E66-4A3F-8984-2B34E043B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7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8F7D3C-00CF-4715-872F-97998059EDCB}" type="datetime1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994F7A-A60F-49EB-8DA3-94859B2D5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0452" y="2214554"/>
            <a:ext cx="647805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Многоугольники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785813" y="142875"/>
            <a:ext cx="5643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>
                <a:latin typeface="Comic Sans MS" pitchFamily="66" charset="0"/>
              </a:rPr>
              <a:t>МКОУ «СОШ №1 города Суздаля»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3362328" y="5517232"/>
            <a:ext cx="3071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b="1" dirty="0">
                <a:latin typeface="Comic Sans MS" pitchFamily="66" charset="0"/>
              </a:rPr>
              <a:t>Учитель математики</a:t>
            </a:r>
          </a:p>
          <a:p>
            <a:pPr algn="ctr" eaLnBrk="1" hangingPunct="1"/>
            <a:r>
              <a:rPr lang="ru-RU" b="1" dirty="0">
                <a:latin typeface="Comic Sans MS" pitchFamily="66" charset="0"/>
              </a:rPr>
              <a:t>Плотникова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1C429-1914-4BAC-B15C-824FA066E74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3357562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hlinkClick r:id="rId2"/>
              </a:rPr>
              <a:t>Prezented.Ru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313" y="214313"/>
            <a:ext cx="6858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Многоугольники</a:t>
            </a: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rot="5400000">
            <a:off x="3251994" y="251619"/>
            <a:ext cx="925513" cy="2143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rot="16200000" flipH="1">
            <a:off x="5180807" y="465931"/>
            <a:ext cx="996950" cy="1785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625" y="1785938"/>
            <a:ext cx="37147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выпуклые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625" y="1857375"/>
            <a:ext cx="37147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невыпуклые</a:t>
            </a:r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H="1">
            <a:off x="5329238" y="3214688"/>
            <a:ext cx="1028700" cy="102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329238" y="4243388"/>
            <a:ext cx="314325" cy="1185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0"/>
          <p:cNvSpPr>
            <a:spLocks noChangeShapeType="1"/>
          </p:cNvSpPr>
          <p:nvPr/>
        </p:nvSpPr>
        <p:spPr bwMode="auto">
          <a:xfrm>
            <a:off x="5643563" y="5429250"/>
            <a:ext cx="10715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1"/>
          <p:cNvSpPr>
            <a:spLocks noChangeShapeType="1"/>
          </p:cNvSpPr>
          <p:nvPr/>
        </p:nvSpPr>
        <p:spPr bwMode="auto">
          <a:xfrm flipV="1">
            <a:off x="6715125" y="4643438"/>
            <a:ext cx="881063" cy="7858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32"/>
          <p:cNvSpPr>
            <a:spLocks noChangeShapeType="1"/>
          </p:cNvSpPr>
          <p:nvPr/>
        </p:nvSpPr>
        <p:spPr bwMode="auto">
          <a:xfrm flipH="1" flipV="1">
            <a:off x="6572250" y="4214813"/>
            <a:ext cx="1071563" cy="428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33"/>
          <p:cNvSpPr>
            <a:spLocks noChangeShapeType="1"/>
          </p:cNvSpPr>
          <p:nvPr/>
        </p:nvSpPr>
        <p:spPr bwMode="auto">
          <a:xfrm>
            <a:off x="6357938" y="3214688"/>
            <a:ext cx="1000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H="1">
            <a:off x="6572250" y="3214688"/>
            <a:ext cx="800100" cy="1000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072188" y="2571750"/>
            <a:ext cx="48418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86625" y="2643188"/>
            <a:ext cx="4429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858000" y="3786188"/>
            <a:ext cx="4381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500938" y="4429125"/>
            <a:ext cx="4810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D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715125" y="5429250"/>
            <a:ext cx="4413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214938" y="5500688"/>
            <a:ext cx="43338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F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86313" y="3857625"/>
            <a:ext cx="4445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К</a:t>
            </a: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928688" y="3214688"/>
            <a:ext cx="1028700" cy="102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928688" y="4243388"/>
            <a:ext cx="314325" cy="1185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1243013" y="5429250"/>
            <a:ext cx="10715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V="1">
            <a:off x="2314575" y="4714875"/>
            <a:ext cx="1042988" cy="714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3357563" y="4000500"/>
            <a:ext cx="214312" cy="714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1928813" y="3214688"/>
            <a:ext cx="10715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2971800" y="3214688"/>
            <a:ext cx="600075" cy="7858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671638" y="2571750"/>
            <a:ext cx="48418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886075" y="2643188"/>
            <a:ext cx="4429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3571875"/>
            <a:ext cx="4381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429000" y="4714875"/>
            <a:ext cx="4810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D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314575" y="5429250"/>
            <a:ext cx="4413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14388" y="5500688"/>
            <a:ext cx="43338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F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5763" y="3857625"/>
            <a:ext cx="4445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К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642938" y="3214688"/>
            <a:ext cx="328612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4714875" y="3286126"/>
            <a:ext cx="3214687" cy="25003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71500" y="6143625"/>
            <a:ext cx="5715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Учебник: рис 153, 154</a:t>
            </a:r>
          </a:p>
        </p:txBody>
      </p: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F52FC-635D-40A8-BA54-1A1E24CD6E5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3" y="0"/>
            <a:ext cx="85010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Нарисуйте четырёхугольник, пятиугольник и шестиугольник.</a:t>
            </a:r>
          </a:p>
        </p:txBody>
      </p:sp>
      <p:sp>
        <p:nvSpPr>
          <p:cNvPr id="3" name="Ромб 2"/>
          <p:cNvSpPr/>
          <p:nvPr/>
        </p:nvSpPr>
        <p:spPr>
          <a:xfrm>
            <a:off x="571500" y="2143125"/>
            <a:ext cx="2286000" cy="3143250"/>
          </a:xfrm>
          <a:prstGeom prst="diamond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авильный пятиугольник 3"/>
          <p:cNvSpPr/>
          <p:nvPr/>
        </p:nvSpPr>
        <p:spPr>
          <a:xfrm>
            <a:off x="3143250" y="2143125"/>
            <a:ext cx="2214563" cy="3071813"/>
          </a:xfrm>
          <a:prstGeom prst="pentagon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6072188" y="2071688"/>
            <a:ext cx="2143125" cy="3214687"/>
          </a:xfrm>
          <a:prstGeom prst="hexagon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63" y="1285875"/>
            <a:ext cx="8286750" cy="8921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Проведите в них диагонали, исходящие из одной вершины.</a:t>
            </a:r>
          </a:p>
        </p:txBody>
      </p:sp>
      <p:cxnSp>
        <p:nvCxnSpPr>
          <p:cNvPr id="8" name="Прямая соединительная линия 7"/>
          <p:cNvCxnSpPr>
            <a:stCxn id="3" idx="1"/>
            <a:endCxn id="3" idx="3"/>
          </p:cNvCxnSpPr>
          <p:nvPr/>
        </p:nvCxnSpPr>
        <p:spPr>
          <a:xfrm rot="10800000" flipH="1">
            <a:off x="571500" y="3714750"/>
            <a:ext cx="2286000" cy="0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1"/>
            <a:endCxn id="4" idx="5"/>
          </p:cNvCxnSpPr>
          <p:nvPr/>
        </p:nvCxnSpPr>
        <p:spPr>
          <a:xfrm rot="10800000" flipH="1">
            <a:off x="3143250" y="3316288"/>
            <a:ext cx="2214563" cy="0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1"/>
            <a:endCxn id="4" idx="4"/>
          </p:cNvCxnSpPr>
          <p:nvPr/>
        </p:nvCxnSpPr>
        <p:spPr>
          <a:xfrm rot="10800000" flipH="1" flipV="1">
            <a:off x="3143250" y="3316288"/>
            <a:ext cx="1792288" cy="1898650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072188" y="2071688"/>
            <a:ext cx="1571625" cy="1571625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2"/>
            <a:endCxn id="5" idx="2"/>
          </p:cNvCxnSpPr>
          <p:nvPr/>
        </p:nvCxnSpPr>
        <p:spPr>
          <a:xfrm rot="10800000" flipH="1">
            <a:off x="6072188" y="3679825"/>
            <a:ext cx="2143125" cy="0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2"/>
            <a:endCxn id="5" idx="2"/>
          </p:cNvCxnSpPr>
          <p:nvPr/>
        </p:nvCxnSpPr>
        <p:spPr>
          <a:xfrm rot="10800000" flipH="1" flipV="1">
            <a:off x="6072188" y="3679825"/>
            <a:ext cx="1608137" cy="1606550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85750" y="5500688"/>
            <a:ext cx="8286750" cy="892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Сколько треугольников образовалось в каждой фигуре?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071688" y="5072063"/>
            <a:ext cx="7858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400" b="1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286375" y="5072063"/>
            <a:ext cx="7858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400" b="1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858125" y="5072063"/>
            <a:ext cx="7858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400" b="1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AFDC8-E15C-4EF1-A825-476973000FD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/>
      <p:bldP spid="25" grpId="0"/>
      <p:bldP spid="25" grpId="1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омб 2"/>
          <p:cNvSpPr/>
          <p:nvPr/>
        </p:nvSpPr>
        <p:spPr>
          <a:xfrm>
            <a:off x="642938" y="1071563"/>
            <a:ext cx="2286000" cy="3143250"/>
          </a:xfrm>
          <a:prstGeom prst="diamond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авильный пятиугольник 3"/>
          <p:cNvSpPr/>
          <p:nvPr/>
        </p:nvSpPr>
        <p:spPr>
          <a:xfrm>
            <a:off x="3214688" y="1071563"/>
            <a:ext cx="2214562" cy="3071812"/>
          </a:xfrm>
          <a:prstGeom prst="pentagon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6143625" y="1000125"/>
            <a:ext cx="2143125" cy="3214688"/>
          </a:xfrm>
          <a:prstGeom prst="hexagon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>
            <a:stCxn id="3" idx="1"/>
            <a:endCxn id="3" idx="3"/>
          </p:cNvCxnSpPr>
          <p:nvPr/>
        </p:nvCxnSpPr>
        <p:spPr>
          <a:xfrm rot="10800000" flipH="1">
            <a:off x="642938" y="2643188"/>
            <a:ext cx="2286000" cy="0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1"/>
            <a:endCxn id="4" idx="5"/>
          </p:cNvCxnSpPr>
          <p:nvPr/>
        </p:nvCxnSpPr>
        <p:spPr>
          <a:xfrm rot="10800000" flipH="1">
            <a:off x="3214688" y="2244725"/>
            <a:ext cx="2214562" cy="0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1"/>
            <a:endCxn id="4" idx="4"/>
          </p:cNvCxnSpPr>
          <p:nvPr/>
        </p:nvCxnSpPr>
        <p:spPr>
          <a:xfrm rot="10800000" flipH="1" flipV="1">
            <a:off x="3214688" y="2244725"/>
            <a:ext cx="1792287" cy="1898650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143625" y="1000125"/>
            <a:ext cx="1571625" cy="1571625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2"/>
            <a:endCxn id="5" idx="2"/>
          </p:cNvCxnSpPr>
          <p:nvPr/>
        </p:nvCxnSpPr>
        <p:spPr>
          <a:xfrm rot="10800000" flipH="1">
            <a:off x="6143625" y="2606675"/>
            <a:ext cx="2143125" cy="0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2"/>
            <a:endCxn id="5" idx="2"/>
          </p:cNvCxnSpPr>
          <p:nvPr/>
        </p:nvCxnSpPr>
        <p:spPr>
          <a:xfrm rot="10800000" flipH="1" flipV="1">
            <a:off x="6143625" y="2606675"/>
            <a:ext cx="1608138" cy="1608138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25"/>
          <p:cNvSpPr txBox="1">
            <a:spLocks noChangeArrowheads="1"/>
          </p:cNvSpPr>
          <p:nvPr/>
        </p:nvSpPr>
        <p:spPr bwMode="auto">
          <a:xfrm>
            <a:off x="2143125" y="4000500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400" b="1">
                <a:solidFill>
                  <a:srgbClr val="0070C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4348" name="TextBox 26"/>
          <p:cNvSpPr txBox="1">
            <a:spLocks noChangeArrowheads="1"/>
          </p:cNvSpPr>
          <p:nvPr/>
        </p:nvSpPr>
        <p:spPr bwMode="auto">
          <a:xfrm>
            <a:off x="5143500" y="4000500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400" b="1">
                <a:solidFill>
                  <a:srgbClr val="7030A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4349" name="TextBox 27"/>
          <p:cNvSpPr txBox="1">
            <a:spLocks noChangeArrowheads="1"/>
          </p:cNvSpPr>
          <p:nvPr/>
        </p:nvSpPr>
        <p:spPr bwMode="auto">
          <a:xfrm>
            <a:off x="7929563" y="4000500"/>
            <a:ext cx="7858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400" b="1">
                <a:solidFill>
                  <a:srgbClr val="C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42875" y="0"/>
            <a:ext cx="8286750" cy="892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Чему равна сумма углов в каждом многоугольнике?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7188" y="4714875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70C0"/>
                </a:solidFill>
                <a:latin typeface="Comic Sans MS" pitchFamily="66" charset="0"/>
              </a:rPr>
              <a:t>2•180°=360°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71813" y="5286375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7030A0"/>
                </a:solidFill>
                <a:latin typeface="Comic Sans MS" pitchFamily="66" charset="0"/>
              </a:rPr>
              <a:t>3•180°=540°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857875" y="4714875"/>
            <a:ext cx="292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C00000"/>
                </a:solidFill>
                <a:latin typeface="Comic Sans MS" pitchFamily="66" charset="0"/>
              </a:rPr>
              <a:t>4•180°=720°</a:t>
            </a: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EBB54-4968-4D2D-9919-F69FF7B30C7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V="1">
            <a:off x="1071563" y="1785938"/>
            <a:ext cx="1785937" cy="1214437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2857500" y="1785938"/>
            <a:ext cx="1571625" cy="785812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4071938" y="2928937"/>
            <a:ext cx="1214438" cy="500063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3857625" y="3786188"/>
            <a:ext cx="1071563" cy="1000125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357438" y="4786313"/>
            <a:ext cx="1500187" cy="71437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714375" y="4071938"/>
            <a:ext cx="1643063" cy="785812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57187" y="3357563"/>
            <a:ext cx="1071563" cy="357188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3" y="2500313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latin typeface="Comic Sans MS" pitchFamily="66" charset="0"/>
              </a:rPr>
              <a:t>А</a:t>
            </a:r>
            <a:r>
              <a:rPr lang="ru-RU" sz="1600" b="1">
                <a:solidFill>
                  <a:srgbClr val="7030A0"/>
                </a:solidFill>
                <a:latin typeface="Comic Sans MS" pitchFamily="66" charset="0"/>
              </a:rPr>
              <a:t>1</a:t>
            </a:r>
            <a:endParaRPr lang="ru-RU" sz="2800" b="1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428875" y="1214438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latin typeface="Comic Sans MS" pitchFamily="66" charset="0"/>
              </a:rPr>
              <a:t>А</a:t>
            </a:r>
            <a:r>
              <a:rPr lang="ru-RU" sz="1600" b="1">
                <a:solidFill>
                  <a:srgbClr val="7030A0"/>
                </a:solidFill>
                <a:latin typeface="Comic Sans MS" pitchFamily="66" charset="0"/>
              </a:rPr>
              <a:t>2</a:t>
            </a:r>
            <a:endParaRPr lang="ru-RU" sz="2800" b="1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429125" y="2071688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latin typeface="Comic Sans MS" pitchFamily="66" charset="0"/>
              </a:rPr>
              <a:t>А</a:t>
            </a:r>
            <a:r>
              <a:rPr lang="ru-RU" sz="1600" b="1">
                <a:solidFill>
                  <a:srgbClr val="7030A0"/>
                </a:solidFill>
                <a:latin typeface="Comic Sans MS" pitchFamily="66" charset="0"/>
              </a:rPr>
              <a:t>3</a:t>
            </a:r>
            <a:endParaRPr lang="ru-RU" sz="2800" b="1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000250" y="4929188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latin typeface="Comic Sans MS" pitchFamily="66" charset="0"/>
              </a:rPr>
              <a:t>А</a:t>
            </a:r>
            <a:r>
              <a:rPr lang="en-US" sz="1600" b="1">
                <a:solidFill>
                  <a:srgbClr val="7030A0"/>
                </a:solidFill>
                <a:latin typeface="Comic Sans MS" pitchFamily="66" charset="0"/>
              </a:rPr>
              <a:t>n-1</a:t>
            </a:r>
            <a:endParaRPr lang="ru-RU" sz="2800" b="1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57188" y="4071938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latin typeface="Comic Sans MS" pitchFamily="66" charset="0"/>
              </a:rPr>
              <a:t>А</a:t>
            </a:r>
            <a:r>
              <a:rPr lang="en-US" sz="1600" b="1">
                <a:solidFill>
                  <a:srgbClr val="7030A0"/>
                </a:solidFill>
                <a:latin typeface="Comic Sans MS" pitchFamily="66" charset="0"/>
              </a:rPr>
              <a:t>n</a:t>
            </a:r>
            <a:endParaRPr lang="ru-RU" sz="2800" b="1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4313" y="0"/>
            <a:ext cx="828675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Формула суммы углов выпуклого </a:t>
            </a:r>
            <a:endParaRPr lang="en-US" sz="32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n-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угольника: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4875" y="1500188"/>
            <a:ext cx="4000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 b="1">
                <a:solidFill>
                  <a:srgbClr val="C00000"/>
                </a:solidFill>
                <a:latin typeface="Comic Sans MS" pitchFamily="66" charset="0"/>
              </a:rPr>
              <a:t>В</a:t>
            </a:r>
            <a:r>
              <a:rPr lang="en-US" sz="3600" b="1">
                <a:solidFill>
                  <a:srgbClr val="C00000"/>
                </a:solidFill>
                <a:latin typeface="Comic Sans MS" pitchFamily="66" charset="0"/>
              </a:rPr>
              <a:t> n</a:t>
            </a:r>
            <a:r>
              <a:rPr lang="ru-RU" sz="3600" b="1">
                <a:solidFill>
                  <a:srgbClr val="C00000"/>
                </a:solidFill>
                <a:latin typeface="Comic Sans MS" pitchFamily="66" charset="0"/>
              </a:rPr>
              <a:t>-угольнике: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29250" y="2143125"/>
            <a:ext cx="29289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- сторон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72063" y="2857500"/>
            <a:ext cx="3643312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(n-2) -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треугольника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250" y="4572000"/>
            <a:ext cx="414337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Сумма углов в многоугольнике:</a:t>
            </a:r>
          </a:p>
          <a:p>
            <a:pPr algn="ctr">
              <a:defRPr/>
            </a:pPr>
            <a:r>
              <a:rPr lang="en-US" sz="3600" b="1" dirty="0" err="1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en-US" sz="2800" b="1" dirty="0" err="1">
                <a:solidFill>
                  <a:srgbClr val="C00000"/>
                </a:solidFill>
                <a:latin typeface="Comic Sans MS" pitchFamily="66" charset="0"/>
              </a:rPr>
              <a:t>n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=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n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-2)•180°</a:t>
            </a: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E0A21-7CB1-40E9-81EC-830C0CB4F44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3" y="0"/>
            <a:ext cx="828675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Выполните </a:t>
            </a:r>
            <a:r>
              <a:rPr lang="ru-RU" sz="3200" b="1" u="sng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самостоятельно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№364 из учебника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" y="2071688"/>
            <a:ext cx="7858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70C0"/>
                </a:solidFill>
                <a:latin typeface="Comic Sans MS" pitchFamily="66" charset="0"/>
              </a:rPr>
              <a:t>S</a:t>
            </a:r>
            <a:r>
              <a:rPr lang="en-US" sz="2000" b="1">
                <a:solidFill>
                  <a:srgbClr val="0070C0"/>
                </a:solidFill>
                <a:latin typeface="Comic Sans MS" pitchFamily="66" charset="0"/>
              </a:rPr>
              <a:t>5</a:t>
            </a:r>
            <a:r>
              <a:rPr lang="en-US" sz="2800" b="1">
                <a:solidFill>
                  <a:srgbClr val="0070C0"/>
                </a:solidFill>
                <a:latin typeface="Comic Sans MS" pitchFamily="66" charset="0"/>
              </a:rPr>
              <a:t>=</a:t>
            </a:r>
            <a:r>
              <a:rPr lang="ru-RU" sz="3600" b="1">
                <a:solidFill>
                  <a:srgbClr val="0070C0"/>
                </a:solidFill>
                <a:latin typeface="Comic Sans MS" pitchFamily="66" charset="0"/>
              </a:rPr>
              <a:t>(5-2)•180°=3 •180°= </a:t>
            </a:r>
            <a:r>
              <a:rPr lang="ru-RU" sz="3600" b="1">
                <a:solidFill>
                  <a:srgbClr val="C00000"/>
                </a:solidFill>
                <a:latin typeface="Comic Sans MS" pitchFamily="66" charset="0"/>
              </a:rPr>
              <a:t>540°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2786063"/>
            <a:ext cx="7261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70C0"/>
                </a:solidFill>
                <a:latin typeface="Comic Sans MS" pitchFamily="66" charset="0"/>
              </a:rPr>
              <a:t>S</a:t>
            </a:r>
            <a:r>
              <a:rPr lang="en-US" sz="2000" b="1">
                <a:solidFill>
                  <a:srgbClr val="0070C0"/>
                </a:solidFill>
                <a:latin typeface="Comic Sans MS" pitchFamily="66" charset="0"/>
              </a:rPr>
              <a:t>6</a:t>
            </a:r>
            <a:r>
              <a:rPr lang="en-US" sz="2800" b="1">
                <a:solidFill>
                  <a:srgbClr val="0070C0"/>
                </a:solidFill>
                <a:latin typeface="Comic Sans MS" pitchFamily="66" charset="0"/>
              </a:rPr>
              <a:t>=</a:t>
            </a:r>
            <a:r>
              <a:rPr lang="ru-RU" sz="3600" b="1">
                <a:solidFill>
                  <a:srgbClr val="0070C0"/>
                </a:solidFill>
                <a:latin typeface="Comic Sans MS" pitchFamily="66" charset="0"/>
              </a:rPr>
              <a:t>(6-2)•180°=4 •180°= </a:t>
            </a:r>
            <a:r>
              <a:rPr lang="ru-RU" sz="3600" b="1">
                <a:solidFill>
                  <a:srgbClr val="C00000"/>
                </a:solidFill>
                <a:latin typeface="Comic Sans MS" pitchFamily="66" charset="0"/>
              </a:rPr>
              <a:t>720°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85750" y="3500438"/>
            <a:ext cx="7983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70C0"/>
                </a:solidFill>
                <a:latin typeface="Comic Sans MS" pitchFamily="66" charset="0"/>
              </a:rPr>
              <a:t>S</a:t>
            </a:r>
            <a:r>
              <a:rPr lang="en-US" sz="2000" b="1">
                <a:solidFill>
                  <a:srgbClr val="0070C0"/>
                </a:solidFill>
                <a:latin typeface="Comic Sans MS" pitchFamily="66" charset="0"/>
              </a:rPr>
              <a:t>10</a:t>
            </a:r>
            <a:r>
              <a:rPr lang="en-US" sz="2800" b="1">
                <a:solidFill>
                  <a:srgbClr val="0070C0"/>
                </a:solidFill>
                <a:latin typeface="Comic Sans MS" pitchFamily="66" charset="0"/>
              </a:rPr>
              <a:t>=</a:t>
            </a:r>
            <a:r>
              <a:rPr lang="ru-RU" sz="3600" b="1">
                <a:solidFill>
                  <a:srgbClr val="0070C0"/>
                </a:solidFill>
                <a:latin typeface="Comic Sans MS" pitchFamily="66" charset="0"/>
              </a:rPr>
              <a:t>(10-2)•180°=8 •180°= </a:t>
            </a:r>
            <a:r>
              <a:rPr lang="ru-RU" sz="3600" b="1">
                <a:solidFill>
                  <a:srgbClr val="C00000"/>
                </a:solidFill>
                <a:latin typeface="Comic Sans MS" pitchFamily="66" charset="0"/>
              </a:rPr>
              <a:t>1440°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D1168-A280-4BF2-B464-53EFD4AAAEE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3" y="142875"/>
            <a:ext cx="828675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Домашнее задание: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357313" y="2000250"/>
            <a:ext cx="70723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 b="1">
                <a:solidFill>
                  <a:srgbClr val="0070C0"/>
                </a:solidFill>
                <a:latin typeface="Comic Sans MS" pitchFamily="66" charset="0"/>
              </a:rPr>
              <a:t>Учебник: п.39-41(пересказ)</a:t>
            </a:r>
          </a:p>
          <a:p>
            <a:pPr eaLnBrk="1" hangingPunct="1"/>
            <a:r>
              <a:rPr lang="ru-RU" sz="3600" b="1">
                <a:solidFill>
                  <a:srgbClr val="0070C0"/>
                </a:solidFill>
                <a:latin typeface="Comic Sans MS" pitchFamily="66" charset="0"/>
              </a:rPr>
              <a:t>Вопросы 1-5 стр. 114</a:t>
            </a:r>
          </a:p>
          <a:p>
            <a:pPr algn="ctr" eaLnBrk="1" hangingPunct="1"/>
            <a:r>
              <a:rPr lang="ru-RU" sz="3600" b="1">
                <a:solidFill>
                  <a:srgbClr val="0070C0"/>
                </a:solidFill>
                <a:latin typeface="Comic Sans MS" pitchFamily="66" charset="0"/>
              </a:rPr>
              <a:t>№366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CCF9E-F26D-4848-89D0-AF70EC6B183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428625" y="5572125"/>
            <a:ext cx="5643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>
                <a:latin typeface="Comic Sans MS" pitchFamily="66" charset="0"/>
              </a:rPr>
              <a:t>МКОУ «СОШ №1 города Суздаля»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428625" y="5929313"/>
            <a:ext cx="6500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b="1">
                <a:latin typeface="Comic Sans MS" pitchFamily="66" charset="0"/>
              </a:rPr>
              <a:t>Учитель математики: Плотникова Т.В.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5786454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hlinkClick r:id="rId2"/>
              </a:rPr>
              <a:t>Prezented.Ru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 rot="20719449">
            <a:off x="473075" y="1770063"/>
            <a:ext cx="2286000" cy="121443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Фигура, имеющая форму буквы L 4"/>
          <p:cNvSpPr/>
          <p:nvPr/>
        </p:nvSpPr>
        <p:spPr>
          <a:xfrm>
            <a:off x="3286125" y="1500188"/>
            <a:ext cx="2428875" cy="1285875"/>
          </a:xfrm>
          <a:prstGeom prst="corne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3020267">
            <a:off x="917575" y="4013200"/>
            <a:ext cx="2643188" cy="1214438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Блок-схема: данные 6"/>
          <p:cNvSpPr/>
          <p:nvPr/>
        </p:nvSpPr>
        <p:spPr>
          <a:xfrm rot="499092">
            <a:off x="5772150" y="1992313"/>
            <a:ext cx="2000250" cy="1928812"/>
          </a:xfrm>
          <a:prstGeom prst="flowChartInputOutp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2928938" y="3071813"/>
            <a:ext cx="1857375" cy="2143125"/>
          </a:xfrm>
          <a:prstGeom prst="hexag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3929063" y="5357813"/>
            <a:ext cx="2428875" cy="928687"/>
          </a:xfrm>
          <a:prstGeom prst="homePlat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Ромб 9"/>
          <p:cNvSpPr/>
          <p:nvPr/>
        </p:nvSpPr>
        <p:spPr>
          <a:xfrm>
            <a:off x="7358063" y="3500438"/>
            <a:ext cx="1143000" cy="2500312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5750" y="0"/>
            <a:ext cx="8501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4000" b="1">
                <a:latin typeface="Comic Sans MS" pitchFamily="66" charset="0"/>
              </a:rPr>
              <a:t>Что общего у фигур, изображённых на экране?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BEE34-92BA-478C-B2FB-3C5C902AA43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0"/>
            <a:ext cx="8501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4000" b="1">
                <a:latin typeface="Comic Sans MS" pitchFamily="66" charset="0"/>
              </a:rPr>
              <a:t>Нарисуйте в тетради фигуру, изображённую на экране:</a:t>
            </a:r>
          </a:p>
        </p:txBody>
      </p:sp>
      <p:sp>
        <p:nvSpPr>
          <p:cNvPr id="8" name="Пятиугольник 7"/>
          <p:cNvSpPr/>
          <p:nvPr/>
        </p:nvSpPr>
        <p:spPr>
          <a:xfrm rot="16200000">
            <a:off x="1214438" y="1428750"/>
            <a:ext cx="3357562" cy="4357688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14688" y="1428750"/>
            <a:ext cx="928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1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0" y="3286125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2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3500" y="5143500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3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3" y="5286375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4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3" y="2786063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5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43500" y="1571625"/>
            <a:ext cx="3714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 b="1">
                <a:latin typeface="Comic Sans MS" pitchFamily="66" charset="0"/>
              </a:rPr>
              <a:t>Назовите отрезки, из которых состоит данная фигура.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43563" y="3000375"/>
            <a:ext cx="3286125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omic Sans MS" pitchFamily="66" charset="0"/>
              </a:rPr>
              <a:t>Их можно разделить на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смежные и несмежные</a:t>
            </a:r>
            <a:r>
              <a:rPr lang="ru-RU" sz="2400" b="1" dirty="0">
                <a:latin typeface="Comic Sans MS" pitchFamily="66" charset="0"/>
              </a:rPr>
              <a:t>.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E9A52-8B61-4011-B61A-F3CF43275C5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иугольник 7"/>
          <p:cNvSpPr/>
          <p:nvPr/>
        </p:nvSpPr>
        <p:spPr>
          <a:xfrm rot="16200000">
            <a:off x="1214438" y="1428750"/>
            <a:ext cx="3357562" cy="4357688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14688" y="1428750"/>
            <a:ext cx="928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1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0" y="3286125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2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6313" y="5357813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3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3" y="5286375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4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3" y="2786063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5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0563" y="1500188"/>
            <a:ext cx="442912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Comic Sans MS" pitchFamily="66" charset="0"/>
              </a:rPr>
              <a:t>Смежными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800" b="1" dirty="0">
                <a:latin typeface="Comic Sans MS" pitchFamily="66" charset="0"/>
              </a:rPr>
              <a:t>называются отрезки, соединяющие соседние вершины фигуры.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86063" y="0"/>
            <a:ext cx="38576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Отрезки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4313" y="571500"/>
            <a:ext cx="25717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смежные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86438" y="571500"/>
            <a:ext cx="28575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несмежные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 flipV="1">
            <a:off x="1357313" y="500063"/>
            <a:ext cx="3357562" cy="2857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714875" y="500063"/>
            <a:ext cx="2571750" cy="2143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285875" y="1071563"/>
            <a:ext cx="3286125" cy="7143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70C0C-37FC-482A-856F-9E916EF3130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8"/>
          <p:cNvSpPr>
            <a:spLocks noChangeShapeType="1"/>
          </p:cNvSpPr>
          <p:nvPr/>
        </p:nvSpPr>
        <p:spPr bwMode="auto">
          <a:xfrm flipH="1">
            <a:off x="1257300" y="1857375"/>
            <a:ext cx="1028700" cy="102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Line 29"/>
          <p:cNvSpPr>
            <a:spLocks noChangeShapeType="1"/>
          </p:cNvSpPr>
          <p:nvPr/>
        </p:nvSpPr>
        <p:spPr bwMode="auto">
          <a:xfrm>
            <a:off x="1257300" y="2886075"/>
            <a:ext cx="314325" cy="11858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Line 30"/>
          <p:cNvSpPr>
            <a:spLocks noChangeShapeType="1"/>
          </p:cNvSpPr>
          <p:nvPr/>
        </p:nvSpPr>
        <p:spPr bwMode="auto">
          <a:xfrm>
            <a:off x="1571625" y="4071938"/>
            <a:ext cx="1071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31"/>
          <p:cNvSpPr>
            <a:spLocks noChangeShapeType="1"/>
          </p:cNvSpPr>
          <p:nvPr/>
        </p:nvSpPr>
        <p:spPr bwMode="auto">
          <a:xfrm flipV="1">
            <a:off x="2643188" y="3286125"/>
            <a:ext cx="881062" cy="7858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32"/>
          <p:cNvSpPr>
            <a:spLocks noChangeShapeType="1"/>
          </p:cNvSpPr>
          <p:nvPr/>
        </p:nvSpPr>
        <p:spPr bwMode="auto">
          <a:xfrm flipH="1" flipV="1">
            <a:off x="2500313" y="2857500"/>
            <a:ext cx="1071562" cy="428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2286000" y="1857375"/>
            <a:ext cx="1000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 flipH="1">
            <a:off x="2500313" y="1857375"/>
            <a:ext cx="800100" cy="1000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 Box 56"/>
          <p:cNvSpPr txBox="1">
            <a:spLocks noChangeArrowheads="1"/>
          </p:cNvSpPr>
          <p:nvPr/>
        </p:nvSpPr>
        <p:spPr bwMode="auto">
          <a:xfrm>
            <a:off x="4071938" y="1500188"/>
            <a:ext cx="48291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 b="1">
                <a:solidFill>
                  <a:srgbClr val="C00000"/>
                </a:solidFill>
                <a:latin typeface="Comic Sans MS" pitchFamily="66" charset="0"/>
              </a:rPr>
              <a:t>Многоугольник</a:t>
            </a:r>
            <a:r>
              <a:rPr lang="ru-RU" sz="2800" b="1">
                <a:latin typeface="Comic Sans MS" pitchFamily="66" charset="0"/>
              </a:rPr>
              <a:t>-фигура,</a:t>
            </a:r>
          </a:p>
          <a:p>
            <a:pPr algn="ctr" eaLnBrk="1" hangingPunct="1"/>
            <a:r>
              <a:rPr lang="ru-RU" sz="2800" b="1">
                <a:latin typeface="Comic Sans MS" pitchFamily="66" charset="0"/>
              </a:rPr>
              <a:t>состоящая из отрезков,</a:t>
            </a:r>
          </a:p>
          <a:p>
            <a:pPr algn="ctr" eaLnBrk="1" hangingPunct="1"/>
            <a:r>
              <a:rPr lang="ru-RU" sz="2800" b="1">
                <a:latin typeface="Comic Sans MS" pitchFamily="66" charset="0"/>
              </a:rPr>
              <a:t>причём </a:t>
            </a:r>
            <a:r>
              <a:rPr lang="ru-RU" sz="2800" b="1">
                <a:solidFill>
                  <a:srgbClr val="C00000"/>
                </a:solidFill>
                <a:latin typeface="Comic Sans MS" pitchFamily="66" charset="0"/>
              </a:rPr>
              <a:t>смежные </a:t>
            </a:r>
            <a:r>
              <a:rPr lang="ru-RU" sz="2800" b="1">
                <a:latin typeface="Comic Sans MS" pitchFamily="66" charset="0"/>
              </a:rPr>
              <a:t>отрезки</a:t>
            </a:r>
          </a:p>
          <a:p>
            <a:pPr algn="ctr" eaLnBrk="1" hangingPunct="1"/>
            <a:r>
              <a:rPr lang="ru-RU" sz="2800" b="1">
                <a:latin typeface="Comic Sans MS" pitchFamily="66" charset="0"/>
              </a:rPr>
              <a:t>не лежат на одной прямой,</a:t>
            </a:r>
          </a:p>
          <a:p>
            <a:pPr algn="ctr" eaLnBrk="1" hangingPunct="1"/>
            <a:r>
              <a:rPr lang="ru-RU" sz="2800" b="1">
                <a:latin typeface="Comic Sans MS" pitchFamily="66" charset="0"/>
              </a:rPr>
              <a:t>а </a:t>
            </a:r>
            <a:r>
              <a:rPr lang="ru-RU" sz="2800" b="1">
                <a:solidFill>
                  <a:srgbClr val="C00000"/>
                </a:solidFill>
                <a:latin typeface="Comic Sans MS" pitchFamily="66" charset="0"/>
              </a:rPr>
              <a:t>несмежные</a:t>
            </a:r>
            <a:r>
              <a:rPr lang="ru-RU" sz="2800" b="1">
                <a:latin typeface="Comic Sans MS" pitchFamily="66" charset="0"/>
              </a:rPr>
              <a:t> отрезки не </a:t>
            </a:r>
          </a:p>
          <a:p>
            <a:pPr algn="ctr" eaLnBrk="1" hangingPunct="1"/>
            <a:r>
              <a:rPr lang="ru-RU" sz="2800" b="1">
                <a:latin typeface="Comic Sans MS" pitchFamily="66" charset="0"/>
              </a:rPr>
              <a:t>пересекаются.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750" y="142875"/>
            <a:ext cx="38576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Определение: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00250" y="1214438"/>
            <a:ext cx="4841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14688" y="1285875"/>
            <a:ext cx="4429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786063" y="2428875"/>
            <a:ext cx="4381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29000" y="3071813"/>
            <a:ext cx="4810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D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43188" y="4071938"/>
            <a:ext cx="4413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143000" y="4143375"/>
            <a:ext cx="4333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F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4375" y="2500313"/>
            <a:ext cx="4445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К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4375" y="5286375"/>
            <a:ext cx="72866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Учебник: рис.150,151,152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76D16-4E85-4ABB-B424-0519997BB6E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 rot="16200000">
            <a:off x="1214438" y="1428750"/>
            <a:ext cx="3357562" cy="4357688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14688" y="1428750"/>
            <a:ext cx="928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1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0" y="3286125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2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6313" y="5357813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3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3" y="5286375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4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63" y="2786063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5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88" y="142875"/>
            <a:ext cx="735806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Многоугольник А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4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5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0" y="1357313"/>
            <a:ext cx="42148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800" b="1">
                <a:latin typeface="Comic Sans MS" pitchFamily="66" charset="0"/>
              </a:rPr>
              <a:t>А</a:t>
            </a:r>
            <a:r>
              <a:rPr lang="ru-RU" b="1">
                <a:latin typeface="Comic Sans MS" pitchFamily="66" charset="0"/>
              </a:rPr>
              <a:t>1</a:t>
            </a:r>
            <a:r>
              <a:rPr lang="ru-RU" sz="2800" b="1">
                <a:latin typeface="Comic Sans MS" pitchFamily="66" charset="0"/>
              </a:rPr>
              <a:t>А</a:t>
            </a:r>
            <a:r>
              <a:rPr lang="ru-RU" b="1">
                <a:latin typeface="Comic Sans MS" pitchFamily="66" charset="0"/>
              </a:rPr>
              <a:t>2</a:t>
            </a:r>
            <a:r>
              <a:rPr lang="ru-RU" sz="2800" b="1">
                <a:latin typeface="Comic Sans MS" pitchFamily="66" charset="0"/>
              </a:rPr>
              <a:t>, А</a:t>
            </a:r>
            <a:r>
              <a:rPr lang="ru-RU" b="1">
                <a:latin typeface="Comic Sans MS" pitchFamily="66" charset="0"/>
              </a:rPr>
              <a:t>2</a:t>
            </a:r>
            <a:r>
              <a:rPr lang="ru-RU" sz="2800" b="1">
                <a:latin typeface="Comic Sans MS" pitchFamily="66" charset="0"/>
              </a:rPr>
              <a:t>А</a:t>
            </a:r>
            <a:r>
              <a:rPr lang="ru-RU" b="1">
                <a:latin typeface="Comic Sans MS" pitchFamily="66" charset="0"/>
              </a:rPr>
              <a:t>3</a:t>
            </a:r>
            <a:r>
              <a:rPr lang="ru-RU" sz="2800" b="1">
                <a:latin typeface="Comic Sans MS" pitchFamily="66" charset="0"/>
              </a:rPr>
              <a:t>, А</a:t>
            </a:r>
            <a:r>
              <a:rPr lang="ru-RU" b="1">
                <a:latin typeface="Comic Sans MS" pitchFamily="66" charset="0"/>
              </a:rPr>
              <a:t>3</a:t>
            </a:r>
            <a:r>
              <a:rPr lang="ru-RU" sz="2800" b="1">
                <a:latin typeface="Comic Sans MS" pitchFamily="66" charset="0"/>
              </a:rPr>
              <a:t>А</a:t>
            </a:r>
            <a:r>
              <a:rPr lang="ru-RU" b="1">
                <a:latin typeface="Comic Sans MS" pitchFamily="66" charset="0"/>
              </a:rPr>
              <a:t>4</a:t>
            </a:r>
            <a:r>
              <a:rPr lang="ru-RU" sz="2800" b="1">
                <a:latin typeface="Comic Sans MS" pitchFamily="66" charset="0"/>
              </a:rPr>
              <a:t>, А</a:t>
            </a:r>
            <a:r>
              <a:rPr lang="ru-RU" b="1">
                <a:latin typeface="Comic Sans MS" pitchFamily="66" charset="0"/>
              </a:rPr>
              <a:t>4</a:t>
            </a:r>
            <a:r>
              <a:rPr lang="ru-RU" sz="2800" b="1">
                <a:latin typeface="Comic Sans MS" pitchFamily="66" charset="0"/>
              </a:rPr>
              <a:t>А</a:t>
            </a:r>
            <a:r>
              <a:rPr lang="ru-RU" b="1">
                <a:latin typeface="Comic Sans MS" pitchFamily="66" charset="0"/>
              </a:rPr>
              <a:t>5</a:t>
            </a:r>
            <a:r>
              <a:rPr lang="ru-RU" sz="2800" b="1">
                <a:latin typeface="Comic Sans MS" pitchFamily="66" charset="0"/>
              </a:rPr>
              <a:t>, А</a:t>
            </a:r>
            <a:r>
              <a:rPr lang="ru-RU" b="1">
                <a:latin typeface="Comic Sans MS" pitchFamily="66" charset="0"/>
              </a:rPr>
              <a:t>5</a:t>
            </a:r>
            <a:r>
              <a:rPr lang="ru-RU" sz="2800" b="1">
                <a:latin typeface="Comic Sans MS" pitchFamily="66" charset="0"/>
              </a:rPr>
              <a:t>А</a:t>
            </a:r>
            <a:r>
              <a:rPr lang="ru-RU" b="1">
                <a:latin typeface="Comic Sans MS" pitchFamily="66" charset="0"/>
              </a:rPr>
              <a:t>1</a:t>
            </a:r>
            <a:r>
              <a:rPr lang="ru-RU" sz="2800" b="1">
                <a:latin typeface="Comic Sans MS" pitchFamily="66" charset="0"/>
              </a:rPr>
              <a:t> - </a:t>
            </a:r>
            <a:r>
              <a:rPr lang="ru-RU" sz="2800" b="1">
                <a:solidFill>
                  <a:srgbClr val="C00000"/>
                </a:solidFill>
                <a:latin typeface="Comic Sans MS" pitchFamily="66" charset="0"/>
              </a:rPr>
              <a:t>стороны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14875" y="2428875"/>
            <a:ext cx="42148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 b="1">
                <a:latin typeface="Comic Sans MS" pitchFamily="66" charset="0"/>
              </a:rPr>
              <a:t>Р- сумма сторон многоугольника - </a:t>
            </a:r>
            <a:r>
              <a:rPr lang="ru-RU" sz="2800" b="1">
                <a:solidFill>
                  <a:srgbClr val="C00000"/>
                </a:solidFill>
                <a:latin typeface="Comic Sans MS" pitchFamily="66" charset="0"/>
              </a:rPr>
              <a:t>периметр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286375" y="3857625"/>
            <a:ext cx="3857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 b="1">
                <a:latin typeface="Comic Sans MS" pitchFamily="66" charset="0"/>
              </a:rPr>
              <a:t>А</a:t>
            </a:r>
            <a:r>
              <a:rPr lang="ru-RU" b="1">
                <a:latin typeface="Comic Sans MS" pitchFamily="66" charset="0"/>
              </a:rPr>
              <a:t>1,</a:t>
            </a:r>
            <a:r>
              <a:rPr lang="ru-RU" sz="2800" b="1">
                <a:latin typeface="Comic Sans MS" pitchFamily="66" charset="0"/>
              </a:rPr>
              <a:t>А</a:t>
            </a:r>
            <a:r>
              <a:rPr lang="ru-RU" b="1">
                <a:latin typeface="Comic Sans MS" pitchFamily="66" charset="0"/>
              </a:rPr>
              <a:t>2</a:t>
            </a:r>
            <a:r>
              <a:rPr lang="ru-RU" sz="2800" b="1">
                <a:latin typeface="Comic Sans MS" pitchFamily="66" charset="0"/>
              </a:rPr>
              <a:t>,А</a:t>
            </a:r>
            <a:r>
              <a:rPr lang="ru-RU" b="1">
                <a:latin typeface="Comic Sans MS" pitchFamily="66" charset="0"/>
              </a:rPr>
              <a:t>3</a:t>
            </a:r>
            <a:r>
              <a:rPr lang="ru-RU" sz="2800" b="1">
                <a:latin typeface="Comic Sans MS" pitchFamily="66" charset="0"/>
              </a:rPr>
              <a:t>,А</a:t>
            </a:r>
            <a:r>
              <a:rPr lang="ru-RU" b="1">
                <a:latin typeface="Comic Sans MS" pitchFamily="66" charset="0"/>
              </a:rPr>
              <a:t>4</a:t>
            </a:r>
            <a:r>
              <a:rPr lang="ru-RU" sz="2800" b="1">
                <a:latin typeface="Comic Sans MS" pitchFamily="66" charset="0"/>
              </a:rPr>
              <a:t>,А</a:t>
            </a:r>
            <a:r>
              <a:rPr lang="ru-RU" b="1">
                <a:latin typeface="Comic Sans MS" pitchFamily="66" charset="0"/>
              </a:rPr>
              <a:t>5</a:t>
            </a:r>
            <a:r>
              <a:rPr lang="ru-RU" sz="2800" b="1">
                <a:latin typeface="Comic Sans MS" pitchFamily="66" charset="0"/>
              </a:rPr>
              <a:t>- </a:t>
            </a:r>
            <a:r>
              <a:rPr lang="ru-RU" sz="2800" b="1">
                <a:solidFill>
                  <a:srgbClr val="C00000"/>
                </a:solidFill>
                <a:latin typeface="Comic Sans MS" pitchFamily="66" charset="0"/>
              </a:rPr>
              <a:t>вершины</a:t>
            </a:r>
          </a:p>
        </p:txBody>
      </p:sp>
      <p:cxnSp>
        <p:nvCxnSpPr>
          <p:cNvPr id="19" name="Прямая со стрелкой 18"/>
          <p:cNvCxnSpPr>
            <a:stCxn id="17" idx="2"/>
          </p:cNvCxnSpPr>
          <p:nvPr/>
        </p:nvCxnSpPr>
        <p:spPr>
          <a:xfrm rot="5400000">
            <a:off x="6370638" y="4298950"/>
            <a:ext cx="331787" cy="1357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7" idx="2"/>
          </p:cNvCxnSpPr>
          <p:nvPr/>
        </p:nvCxnSpPr>
        <p:spPr>
          <a:xfrm rot="16200000" flipH="1">
            <a:off x="7620794" y="4406107"/>
            <a:ext cx="331787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143500" y="5214938"/>
            <a:ext cx="1500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 b="1">
                <a:latin typeface="Comic Sans MS" pitchFamily="66" charset="0"/>
              </a:rPr>
              <a:t>соседние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143750" y="5143500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 b="1">
                <a:latin typeface="Comic Sans MS" pitchFamily="66" charset="0"/>
              </a:rPr>
              <a:t>несоседние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12C2F-D35C-46C1-8C74-73FCD6F31DB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 rot="16200000">
            <a:off x="1214438" y="1428750"/>
            <a:ext cx="2571750" cy="3571875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43188" y="1357313"/>
            <a:ext cx="928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1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5" y="2857500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2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8" y="4429125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3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88" y="4643438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4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5" y="2571750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5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88" y="142875"/>
            <a:ext cx="735806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Многоугольник А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4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5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72063" y="1428750"/>
            <a:ext cx="364331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 b="1">
                <a:latin typeface="Comic Sans MS" pitchFamily="66" charset="0"/>
              </a:rPr>
              <a:t>Отрезок, соединяющий две любые несоседние вершины многоугольника, называется </a:t>
            </a:r>
            <a:r>
              <a:rPr lang="ru-RU" sz="2800" b="1">
                <a:solidFill>
                  <a:srgbClr val="C00000"/>
                </a:solidFill>
                <a:latin typeface="Comic Sans MS" pitchFamily="66" charset="0"/>
              </a:rPr>
              <a:t>диагональю.</a:t>
            </a:r>
          </a:p>
        </p:txBody>
      </p:sp>
      <p:cxnSp>
        <p:nvCxnSpPr>
          <p:cNvPr id="22" name="Прямая соединительная линия 21"/>
          <p:cNvCxnSpPr>
            <a:endCxn id="7" idx="3"/>
          </p:cNvCxnSpPr>
          <p:nvPr/>
        </p:nvCxnSpPr>
        <p:spPr>
          <a:xfrm rot="5400000" flipH="1" flipV="1">
            <a:off x="321469" y="2321719"/>
            <a:ext cx="2571750" cy="17859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14375" y="3214688"/>
            <a:ext cx="35718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7" idx="3"/>
          </p:cNvCxnSpPr>
          <p:nvPr/>
        </p:nvCxnSpPr>
        <p:spPr>
          <a:xfrm rot="16200000" flipV="1">
            <a:off x="2107407" y="2321719"/>
            <a:ext cx="2571750" cy="17859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714375" y="3214688"/>
            <a:ext cx="3500438" cy="1285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14375" y="3214688"/>
            <a:ext cx="3571875" cy="1285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A5377-FB96-49CD-96D0-245043F3833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57188" y="1071563"/>
            <a:ext cx="6786562" cy="41433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ятиугольник 1"/>
          <p:cNvSpPr/>
          <p:nvPr/>
        </p:nvSpPr>
        <p:spPr>
          <a:xfrm rot="16200000">
            <a:off x="2357438" y="1357312"/>
            <a:ext cx="2643188" cy="3643313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14750" y="1285875"/>
            <a:ext cx="928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1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72125" y="2857500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2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72125" y="4214813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3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38" y="4429125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4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75" y="2571750"/>
            <a:ext cx="6413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5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571750" y="500063"/>
            <a:ext cx="2428875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00563" y="142875"/>
            <a:ext cx="4143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 b="1">
                <a:solidFill>
                  <a:srgbClr val="C00000"/>
                </a:solidFill>
                <a:latin typeface="Comic Sans MS" pitchFamily="66" charset="0"/>
              </a:rPr>
              <a:t>Внешняя</a:t>
            </a:r>
            <a:r>
              <a:rPr lang="ru-RU" sz="2800" b="1">
                <a:latin typeface="Comic Sans MS" pitchFamily="66" charset="0"/>
              </a:rPr>
              <a:t> часть плоскости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4500563" y="2286000"/>
            <a:ext cx="2428875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14938" y="1285875"/>
            <a:ext cx="4143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 b="1">
                <a:solidFill>
                  <a:srgbClr val="C00000"/>
                </a:solidFill>
                <a:latin typeface="Comic Sans MS" pitchFamily="66" charset="0"/>
              </a:rPr>
              <a:t>Внутренняя</a:t>
            </a:r>
            <a:r>
              <a:rPr lang="ru-RU" sz="2800" b="1">
                <a:latin typeface="Comic Sans MS" pitchFamily="66" charset="0"/>
              </a:rPr>
              <a:t> часть плоскости</a:t>
            </a:r>
          </a:p>
        </p:txBody>
      </p:sp>
      <p:sp>
        <p:nvSpPr>
          <p:cNvPr id="10253" name="TextBox 16"/>
          <p:cNvSpPr txBox="1">
            <a:spLocks noChangeArrowheads="1"/>
          </p:cNvSpPr>
          <p:nvPr/>
        </p:nvSpPr>
        <p:spPr bwMode="auto">
          <a:xfrm>
            <a:off x="357188" y="5214938"/>
            <a:ext cx="85010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 b="1">
                <a:solidFill>
                  <a:srgbClr val="C00000"/>
                </a:solidFill>
                <a:latin typeface="Comic Sans MS" pitchFamily="66" charset="0"/>
              </a:rPr>
              <a:t>Многоугольником</a:t>
            </a:r>
            <a:r>
              <a:rPr lang="ru-RU" sz="2800" b="1">
                <a:latin typeface="Comic Sans MS" pitchFamily="66" charset="0"/>
              </a:rPr>
              <a:t> называется фигура, состоящая из отрезков и внутренней  области.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59E67-E298-4900-94F7-EF2EA950742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02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313" y="214313"/>
            <a:ext cx="6858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Многоугольники</a:t>
            </a: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rot="5400000">
            <a:off x="3251994" y="251619"/>
            <a:ext cx="925513" cy="2143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rot="16200000" flipH="1">
            <a:off x="5180807" y="465931"/>
            <a:ext cx="996950" cy="1785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625" y="1785938"/>
            <a:ext cx="37147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выпуклые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625" y="1857375"/>
            <a:ext cx="37147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невыпуклые</a:t>
            </a:r>
          </a:p>
        </p:txBody>
      </p:sp>
      <p:cxnSp>
        <p:nvCxnSpPr>
          <p:cNvPr id="13" name="Прямая со стрелкой 12"/>
          <p:cNvCxnSpPr>
            <a:stCxn id="9" idx="2"/>
          </p:cNvCxnSpPr>
          <p:nvPr/>
        </p:nvCxnSpPr>
        <p:spPr>
          <a:xfrm rot="5400000">
            <a:off x="2001838" y="2716213"/>
            <a:ext cx="56673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8625" y="3000375"/>
            <a:ext cx="371475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b="1">
                <a:latin typeface="Comic Sans MS" pitchFamily="66" charset="0"/>
              </a:rPr>
              <a:t>Многоугольник называется </a:t>
            </a:r>
            <a:r>
              <a:rPr lang="ru-RU" sz="2400" b="1">
                <a:solidFill>
                  <a:srgbClr val="C00000"/>
                </a:solidFill>
                <a:latin typeface="Comic Sans MS" pitchFamily="66" charset="0"/>
              </a:rPr>
              <a:t>выпуклым</a:t>
            </a:r>
            <a:r>
              <a:rPr lang="ru-RU" sz="2400" b="1">
                <a:latin typeface="Comic Sans MS" pitchFamily="66" charset="0"/>
              </a:rPr>
              <a:t>, если он лежит по одну сторону от прямой, проходящей через любые две соседние вершины</a:t>
            </a:r>
            <a:r>
              <a:rPr lang="ru-RU" sz="2800" b="1">
                <a:latin typeface="Comic Sans MS" pitchFamily="66" charset="0"/>
              </a:rPr>
              <a:t>.</a:t>
            </a:r>
          </a:p>
        </p:txBody>
      </p:sp>
      <p:sp>
        <p:nvSpPr>
          <p:cNvPr id="19" name="Text Box 112"/>
          <p:cNvSpPr txBox="1">
            <a:spLocks noChangeArrowheads="1"/>
          </p:cNvSpPr>
          <p:nvPr/>
        </p:nvSpPr>
        <p:spPr bwMode="auto">
          <a:xfrm>
            <a:off x="4572000" y="3071813"/>
            <a:ext cx="41433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b="1">
                <a:latin typeface="Comic Sans MS" pitchFamily="66" charset="0"/>
              </a:rPr>
              <a:t>Многоугольник</a:t>
            </a:r>
          </a:p>
          <a:p>
            <a:pPr eaLnBrk="1" hangingPunct="1"/>
            <a:r>
              <a:rPr lang="ru-RU" sz="2400" b="1">
                <a:latin typeface="Comic Sans MS" pitchFamily="66" charset="0"/>
              </a:rPr>
              <a:t>называется </a:t>
            </a:r>
            <a:r>
              <a:rPr lang="ru-RU" sz="2400" b="1">
                <a:solidFill>
                  <a:srgbClr val="C00000"/>
                </a:solidFill>
                <a:latin typeface="Comic Sans MS" pitchFamily="66" charset="0"/>
              </a:rPr>
              <a:t>невыпуклым</a:t>
            </a:r>
            <a:r>
              <a:rPr lang="ru-RU" sz="2400" b="1">
                <a:latin typeface="Comic Sans MS" pitchFamily="66" charset="0"/>
              </a:rPr>
              <a:t>,</a:t>
            </a:r>
          </a:p>
          <a:p>
            <a:pPr eaLnBrk="1" hangingPunct="1"/>
            <a:r>
              <a:rPr lang="ru-RU" sz="2400" b="1">
                <a:latin typeface="Comic Sans MS" pitchFamily="66" charset="0"/>
              </a:rPr>
              <a:t>если он лежит по разные</a:t>
            </a:r>
          </a:p>
          <a:p>
            <a:pPr eaLnBrk="1" hangingPunct="1"/>
            <a:r>
              <a:rPr lang="ru-RU" sz="2400" b="1">
                <a:latin typeface="Comic Sans MS" pitchFamily="66" charset="0"/>
              </a:rPr>
              <a:t>стороны от хотя бы </a:t>
            </a:r>
          </a:p>
          <a:p>
            <a:pPr eaLnBrk="1" hangingPunct="1"/>
            <a:r>
              <a:rPr lang="ru-RU" sz="2400" b="1">
                <a:latin typeface="Comic Sans MS" pitchFamily="66" charset="0"/>
              </a:rPr>
              <a:t>одной прямой,</a:t>
            </a:r>
          </a:p>
          <a:p>
            <a:pPr eaLnBrk="1" hangingPunct="1"/>
            <a:r>
              <a:rPr lang="ru-RU" sz="2400" b="1">
                <a:latin typeface="Comic Sans MS" pitchFamily="66" charset="0"/>
              </a:rPr>
              <a:t>проходящей через две</a:t>
            </a:r>
          </a:p>
          <a:p>
            <a:pPr eaLnBrk="1" hangingPunct="1"/>
            <a:r>
              <a:rPr lang="ru-RU" sz="2400" b="1">
                <a:latin typeface="Comic Sans MS" pitchFamily="66" charset="0"/>
              </a:rPr>
              <a:t>соседние вершины.    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6431756" y="2783682"/>
            <a:ext cx="56832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3714D-5109-4DFA-B538-E8C7A1F116F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Презентация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ДОСКА</Template>
  <TotalTime>163</TotalTime>
  <Words>420</Words>
  <Application>Microsoft Office PowerPoint</Application>
  <PresentationFormat>Экран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Презентация4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Inkognito</cp:lastModifiedBy>
  <cp:revision>27</cp:revision>
  <dcterms:created xsi:type="dcterms:W3CDTF">2011-07-12T07:30:24Z</dcterms:created>
  <dcterms:modified xsi:type="dcterms:W3CDTF">2012-11-01T08:18:56Z</dcterms:modified>
</cp:coreProperties>
</file>